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theme+xml" PartName="/ppt/theme/theme2.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theme+xml" PartName="/ppt/theme/theme3.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theme+xml" PartName="/ppt/theme/theme4.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theme+xml" PartName="/ppt/theme/theme5.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theme+xml" PartName="/ppt/theme/theme6.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theme+xml" PartName="/ppt/theme/theme7.xml"/>
  <Override ContentType="application/vnd.openxmlformats-officedocument.theme+xml" PartName="/ppt/theme/theme8.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5" r:id="rId4"/>
    <p:sldMasterId id="2147483768" r:id="rId5"/>
    <p:sldMasterId id="2147483780" r:id="rId6"/>
    <p:sldMasterId id="2147483792" r:id="rId7"/>
  </p:sldMasterIdLst>
  <p:notesMasterIdLst>
    <p:notesMasterId r:id="rId98"/>
  </p:notesMasterIdLst>
  <p:sldIdLst>
    <p:sldId id="351" r:id="rId8"/>
    <p:sldId id="350" r:id="rId9"/>
    <p:sldId id="352" r:id="rId10"/>
    <p:sldId id="353" r:id="rId11"/>
    <p:sldId id="333" r:id="rId12"/>
    <p:sldId id="334" r:id="rId13"/>
    <p:sldId id="335" r:id="rId14"/>
    <p:sldId id="336" r:id="rId15"/>
    <p:sldId id="337" r:id="rId16"/>
    <p:sldId id="338" r:id="rId17"/>
    <p:sldId id="339" r:id="rId18"/>
    <p:sldId id="340" r:id="rId19"/>
    <p:sldId id="341" r:id="rId20"/>
    <p:sldId id="354" r:id="rId21"/>
    <p:sldId id="355" r:id="rId22"/>
    <p:sldId id="357" r:id="rId23"/>
    <p:sldId id="358" r:id="rId24"/>
    <p:sldId id="359" r:id="rId25"/>
    <p:sldId id="360" r:id="rId26"/>
    <p:sldId id="344" r:id="rId27"/>
    <p:sldId id="345" r:id="rId28"/>
    <p:sldId id="346" r:id="rId29"/>
    <p:sldId id="347" r:id="rId30"/>
    <p:sldId id="348" r:id="rId31"/>
    <p:sldId id="349" r:id="rId32"/>
    <p:sldId id="256" r:id="rId33"/>
    <p:sldId id="257" r:id="rId34"/>
    <p:sldId id="258" r:id="rId35"/>
    <p:sldId id="259" r:id="rId36"/>
    <p:sldId id="260" r:id="rId37"/>
    <p:sldId id="261" r:id="rId38"/>
    <p:sldId id="262" r:id="rId39"/>
    <p:sldId id="263" r:id="rId40"/>
    <p:sldId id="264" r:id="rId41"/>
    <p:sldId id="265" r:id="rId42"/>
    <p:sldId id="266" r:id="rId43"/>
    <p:sldId id="267" r:id="rId44"/>
    <p:sldId id="274" r:id="rId45"/>
    <p:sldId id="269" r:id="rId46"/>
    <p:sldId id="270" r:id="rId47"/>
    <p:sldId id="271" r:id="rId48"/>
    <p:sldId id="272" r:id="rId49"/>
    <p:sldId id="273" r:id="rId50"/>
    <p:sldId id="275" r:id="rId51"/>
    <p:sldId id="276" r:id="rId52"/>
    <p:sldId id="277" r:id="rId53"/>
    <p:sldId id="278" r:id="rId54"/>
    <p:sldId id="279" r:id="rId55"/>
    <p:sldId id="280" r:id="rId56"/>
    <p:sldId id="281" r:id="rId57"/>
    <p:sldId id="282" r:id="rId58"/>
    <p:sldId id="283" r:id="rId59"/>
    <p:sldId id="284" r:id="rId60"/>
    <p:sldId id="285" r:id="rId61"/>
    <p:sldId id="289" r:id="rId62"/>
    <p:sldId id="290" r:id="rId63"/>
    <p:sldId id="291" r:id="rId64"/>
    <p:sldId id="292" r:id="rId65"/>
    <p:sldId id="293" r:id="rId66"/>
    <p:sldId id="294" r:id="rId67"/>
    <p:sldId id="295" r:id="rId68"/>
    <p:sldId id="296" r:id="rId69"/>
    <p:sldId id="297" r:id="rId70"/>
    <p:sldId id="298" r:id="rId71"/>
    <p:sldId id="299" r:id="rId72"/>
    <p:sldId id="300" r:id="rId73"/>
    <p:sldId id="301" r:id="rId74"/>
    <p:sldId id="302" r:id="rId75"/>
    <p:sldId id="342" r:id="rId76"/>
    <p:sldId id="343" r:id="rId77"/>
    <p:sldId id="305" r:id="rId78"/>
    <p:sldId id="306" r:id="rId79"/>
    <p:sldId id="307" r:id="rId80"/>
    <p:sldId id="308" r:id="rId81"/>
    <p:sldId id="309" r:id="rId82"/>
    <p:sldId id="310" r:id="rId83"/>
    <p:sldId id="311" r:id="rId84"/>
    <p:sldId id="312" r:id="rId85"/>
    <p:sldId id="313" r:id="rId86"/>
    <p:sldId id="314" r:id="rId87"/>
    <p:sldId id="315" r:id="rId88"/>
    <p:sldId id="322" r:id="rId89"/>
    <p:sldId id="323" r:id="rId90"/>
    <p:sldId id="324" r:id="rId91"/>
    <p:sldId id="325" r:id="rId92"/>
    <p:sldId id="326" r:id="rId93"/>
    <p:sldId id="327" r:id="rId94"/>
    <p:sldId id="328" r:id="rId95"/>
    <p:sldId id="329" r:id="rId96"/>
    <p:sldId id="356" r:id="rId9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424" autoAdjust="0"/>
  </p:normalViewPr>
  <p:slideViewPr>
    <p:cSldViewPr>
      <p:cViewPr varScale="1">
        <p:scale>
          <a:sx n="95" d="100"/>
          <a:sy n="95" d="100"/>
        </p:scale>
        <p:origin x="-1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slide" Target="slides/slide82.xml"/><Relationship Id="rId97" Type="http://schemas.openxmlformats.org/officeDocument/2006/relationships/slide" Target="slides/slide90.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76DC2B-0C13-4E2F-B43F-49F11F08B04E}" type="datetimeFigureOut">
              <a:rPr lang="ru-RU" smtClean="0"/>
              <a:pPr/>
              <a:t>23.01.2019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C49078-91F8-4C8E-86EB-5EE79FA196ED}" type="slidenum">
              <a:rPr lang="ru-RU" smtClean="0"/>
              <a:pPr/>
              <a:t>‹#›</a:t>
            </a:fld>
            <a:endParaRPr lang="ru-RU"/>
          </a:p>
        </p:txBody>
      </p:sp>
    </p:spTree>
    <p:extLst>
      <p:ext uri="{BB962C8B-B14F-4D97-AF65-F5344CB8AC3E}">
        <p14:creationId xmlns:p14="http://schemas.microsoft.com/office/powerpoint/2010/main" val="250730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EC49078-91F8-4C8E-86EB-5EE79FA196ED}" type="slidenum">
              <a:rPr lang="ru-RU" smtClean="0"/>
              <a:pPr/>
              <a:t>10</a:t>
            </a:fld>
            <a:endParaRPr lang="ru-RU"/>
          </a:p>
        </p:txBody>
      </p:sp>
    </p:spTree>
    <p:extLst>
      <p:ext uri="{BB962C8B-B14F-4D97-AF65-F5344CB8AC3E}">
        <p14:creationId xmlns:p14="http://schemas.microsoft.com/office/powerpoint/2010/main" val="1697137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EC49078-91F8-4C8E-86EB-5EE79FA196ED}" type="slidenum">
              <a:rPr lang="ru-RU" smtClean="0"/>
              <a:pPr/>
              <a:t>62</a:t>
            </a:fld>
            <a:endParaRPr lang="ru-RU"/>
          </a:p>
        </p:txBody>
      </p:sp>
    </p:spTree>
    <p:extLst>
      <p:ext uri="{BB962C8B-B14F-4D97-AF65-F5344CB8AC3E}">
        <p14:creationId xmlns:p14="http://schemas.microsoft.com/office/powerpoint/2010/main" val="2834174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EC49078-91F8-4C8E-86EB-5EE79FA196ED}" type="slidenum">
              <a:rPr lang="ru-RU" smtClean="0"/>
              <a:pPr/>
              <a:t>64</a:t>
            </a:fld>
            <a:endParaRPr lang="ru-RU"/>
          </a:p>
        </p:txBody>
      </p:sp>
    </p:spTree>
    <p:extLst>
      <p:ext uri="{BB962C8B-B14F-4D97-AF65-F5344CB8AC3E}">
        <p14:creationId xmlns:p14="http://schemas.microsoft.com/office/powerpoint/2010/main" val="2195153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EC49078-91F8-4C8E-86EB-5EE79FA196ED}" type="slidenum">
              <a:rPr lang="ru-RU" smtClean="0"/>
              <a:pPr/>
              <a:t>66</a:t>
            </a:fld>
            <a:endParaRPr lang="ru-RU"/>
          </a:p>
        </p:txBody>
      </p:sp>
    </p:spTree>
    <p:extLst>
      <p:ext uri="{BB962C8B-B14F-4D97-AF65-F5344CB8AC3E}">
        <p14:creationId xmlns:p14="http://schemas.microsoft.com/office/powerpoint/2010/main" val="308195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EC49078-91F8-4C8E-86EB-5EE79FA196ED}" type="slidenum">
              <a:rPr lang="ru-RU" smtClean="0"/>
              <a:pPr/>
              <a:t>72</a:t>
            </a:fld>
            <a:endParaRPr lang="ru-RU"/>
          </a:p>
        </p:txBody>
      </p:sp>
    </p:spTree>
    <p:extLst>
      <p:ext uri="{BB962C8B-B14F-4D97-AF65-F5344CB8AC3E}">
        <p14:creationId xmlns:p14="http://schemas.microsoft.com/office/powerpoint/2010/main" val="1964009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EC49078-91F8-4C8E-86EB-5EE79FA196ED}" type="slidenum">
              <a:rPr lang="ru-RU" smtClean="0"/>
              <a:pPr/>
              <a:t>73</a:t>
            </a:fld>
            <a:endParaRPr lang="ru-RU"/>
          </a:p>
        </p:txBody>
      </p:sp>
    </p:spTree>
    <p:extLst>
      <p:ext uri="{BB962C8B-B14F-4D97-AF65-F5344CB8AC3E}">
        <p14:creationId xmlns:p14="http://schemas.microsoft.com/office/powerpoint/2010/main" val="2098740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A538C557-0316-40CB-B660-A20F89069C6F}" type="slidenum">
              <a:rPr lang="en-US" altLang="ru-RU" sz="1200">
                <a:solidFill>
                  <a:prstClr val="black"/>
                </a:solidFill>
              </a:rPr>
              <a:pPr/>
              <a:t>16</a:t>
            </a:fld>
            <a:endParaRPr lang="en-US" altLang="ru-RU" sz="1200">
              <a:solidFill>
                <a:prstClr val="black"/>
              </a:solidFill>
            </a:endParaRPr>
          </a:p>
        </p:txBody>
      </p:sp>
      <p:sp>
        <p:nvSpPr>
          <p:cNvPr id="58371" name="Rectangle 2"/>
          <p:cNvSpPr>
            <a:spLocks noRot="1" noChangeArrowheads="1" noTextEdit="1"/>
          </p:cNvSpPr>
          <p:nvPr>
            <p:ph type="sldImg"/>
          </p:nvPr>
        </p:nvSpPr>
        <p:spPr>
          <a:xfrm>
            <a:off x="1143000" y="685800"/>
            <a:ext cx="4572000" cy="3429000"/>
          </a:xfrm>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7C3610AA-2906-4C86-A881-371DCCD21FFB}" type="slidenum">
              <a:rPr lang="en-US" altLang="ru-RU" sz="1200">
                <a:solidFill>
                  <a:prstClr val="black"/>
                </a:solidFill>
              </a:rPr>
              <a:pPr/>
              <a:t>17</a:t>
            </a:fld>
            <a:endParaRPr lang="en-US" altLang="ru-RU" sz="1200">
              <a:solidFill>
                <a:prstClr val="black"/>
              </a:solidFill>
            </a:endParaRPr>
          </a:p>
        </p:txBody>
      </p:sp>
      <p:sp>
        <p:nvSpPr>
          <p:cNvPr id="60419" name="Rectangle 2"/>
          <p:cNvSpPr>
            <a:spLocks noRot="1" noChangeArrowheads="1" noTextEdit="1"/>
          </p:cNvSpPr>
          <p:nvPr>
            <p:ph type="sldImg"/>
          </p:nvPr>
        </p:nvSpPr>
        <p:spPr>
          <a:xfrm>
            <a:off x="1143000" y="685800"/>
            <a:ext cx="4572000" cy="3429000"/>
          </a:xfrm>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790A8FB-59D3-4F15-992D-52146054B833}" type="slidenum">
              <a:rPr lang="en-US" altLang="ru-RU" sz="1200">
                <a:solidFill>
                  <a:prstClr val="black"/>
                </a:solidFill>
              </a:rPr>
              <a:pPr/>
              <a:t>18</a:t>
            </a:fld>
            <a:endParaRPr lang="en-US" altLang="ru-RU" sz="1200">
              <a:solidFill>
                <a:prstClr val="black"/>
              </a:solidFill>
            </a:endParaRPr>
          </a:p>
        </p:txBody>
      </p:sp>
      <p:sp>
        <p:nvSpPr>
          <p:cNvPr id="61443" name="Rectangle 2"/>
          <p:cNvSpPr>
            <a:spLocks noRot="1" noChangeArrowheads="1" noTextEdit="1"/>
          </p:cNvSpPr>
          <p:nvPr>
            <p:ph type="sldImg"/>
          </p:nvPr>
        </p:nvSpPr>
        <p:spPr>
          <a:xfrm>
            <a:off x="1143000" y="685800"/>
            <a:ext cx="4572000" cy="3429000"/>
          </a:xfrm>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F898772B-349A-47C8-AFF7-367F279DB3C4}" type="slidenum">
              <a:rPr lang="en-US" altLang="ru-RU" sz="1200">
                <a:solidFill>
                  <a:prstClr val="black"/>
                </a:solidFill>
              </a:rPr>
              <a:pPr/>
              <a:t>19</a:t>
            </a:fld>
            <a:endParaRPr lang="en-US" altLang="ru-RU" sz="1200">
              <a:solidFill>
                <a:prstClr val="black"/>
              </a:solidFill>
            </a:endParaRPr>
          </a:p>
        </p:txBody>
      </p:sp>
      <p:sp>
        <p:nvSpPr>
          <p:cNvPr id="62467" name="Rectangle 2"/>
          <p:cNvSpPr>
            <a:spLocks noRot="1" noChangeArrowheads="1" noTextEdit="1"/>
          </p:cNvSpPr>
          <p:nvPr>
            <p:ph type="sldImg"/>
          </p:nvPr>
        </p:nvSpPr>
        <p:spPr>
          <a:xfrm>
            <a:off x="381000" y="685800"/>
            <a:ext cx="6096000" cy="3429000"/>
          </a:xfrm>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EC49078-91F8-4C8E-86EB-5EE79FA196ED}" type="slidenum">
              <a:rPr lang="ru-RU" smtClean="0">
                <a:solidFill>
                  <a:prstClr val="black"/>
                </a:solidFill>
              </a:rPr>
              <a:pPr/>
              <a:t>20</a:t>
            </a:fld>
            <a:endParaRPr lang="ru-RU">
              <a:solidFill>
                <a:prstClr val="black"/>
              </a:solidFill>
            </a:endParaRPr>
          </a:p>
        </p:txBody>
      </p:sp>
    </p:spTree>
    <p:extLst>
      <p:ext uri="{BB962C8B-B14F-4D97-AF65-F5344CB8AC3E}">
        <p14:creationId xmlns:p14="http://schemas.microsoft.com/office/powerpoint/2010/main" val="1646325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EC49078-91F8-4C8E-86EB-5EE79FA196ED}" type="slidenum">
              <a:rPr lang="ru-RU" smtClean="0"/>
              <a:pPr/>
              <a:t>26</a:t>
            </a:fld>
            <a:endParaRPr lang="ru-RU"/>
          </a:p>
        </p:txBody>
      </p:sp>
    </p:spTree>
    <p:extLst>
      <p:ext uri="{BB962C8B-B14F-4D97-AF65-F5344CB8AC3E}">
        <p14:creationId xmlns:p14="http://schemas.microsoft.com/office/powerpoint/2010/main" val="448037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EC49078-91F8-4C8E-86EB-5EE79FA196ED}" type="slidenum">
              <a:rPr lang="ru-RU" smtClean="0"/>
              <a:pPr/>
              <a:t>38</a:t>
            </a:fld>
            <a:endParaRPr lang="ru-RU"/>
          </a:p>
        </p:txBody>
      </p:sp>
    </p:spTree>
    <p:extLst>
      <p:ext uri="{BB962C8B-B14F-4D97-AF65-F5344CB8AC3E}">
        <p14:creationId xmlns:p14="http://schemas.microsoft.com/office/powerpoint/2010/main" val="522752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EC49078-91F8-4C8E-86EB-5EE79FA196ED}" type="slidenum">
              <a:rPr lang="ru-RU" smtClean="0"/>
              <a:pPr/>
              <a:t>52</a:t>
            </a:fld>
            <a:endParaRPr lang="ru-RU"/>
          </a:p>
        </p:txBody>
      </p:sp>
    </p:spTree>
    <p:extLst>
      <p:ext uri="{BB962C8B-B14F-4D97-AF65-F5344CB8AC3E}">
        <p14:creationId xmlns:p14="http://schemas.microsoft.com/office/powerpoint/2010/main" val="2667764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9"/>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0BB229-F613-4036-8ACC-ECC3696CD9C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0BB229-F613-4036-8ACC-ECC3696CD9C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0BB229-F613-4036-8ACC-ECC3696CD9CD}"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 name="Group 17"/>
          <p:cNvGrpSpPr/>
          <p:nvPr/>
        </p:nvGrpSpPr>
        <p:grpSpPr>
          <a:xfrm>
            <a:off x="2"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4"/>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29"/>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065417" y="5054603"/>
            <a:ext cx="673276" cy="279400"/>
          </a:xfrm>
        </p:spPr>
        <p:txBody>
          <a:bodyPr/>
          <a:lstStyle/>
          <a:p>
            <a:fld id="{CBD2BA2C-D0DF-44E1-8E22-8C40745EBF5E}" type="datetimeFigureOut">
              <a:rPr lang="ru-RU" smtClean="0"/>
              <a:pPr/>
              <a:t>23.01.2019</a:t>
            </a:fld>
            <a:endParaRPr lang="ru-RU"/>
          </a:p>
        </p:txBody>
      </p:sp>
      <p:sp>
        <p:nvSpPr>
          <p:cNvPr id="5" name="Footer Placeholder 4"/>
          <p:cNvSpPr>
            <a:spLocks noGrp="1"/>
          </p:cNvSpPr>
          <p:nvPr>
            <p:ph type="ftr" sz="quarter" idx="11"/>
          </p:nvPr>
        </p:nvSpPr>
        <p:spPr>
          <a:xfrm>
            <a:off x="1921934" y="5054603"/>
            <a:ext cx="4064860" cy="279400"/>
          </a:xfrm>
        </p:spPr>
        <p:txBody>
          <a:bodyPr/>
          <a:lstStyle/>
          <a:p>
            <a:endParaRPr lang="ru-RU"/>
          </a:p>
        </p:txBody>
      </p:sp>
      <p:sp>
        <p:nvSpPr>
          <p:cNvPr id="6" name="Slide Number Placeholder 5"/>
          <p:cNvSpPr>
            <a:spLocks noGrp="1"/>
          </p:cNvSpPr>
          <p:nvPr>
            <p:ph type="sldNum" sz="quarter" idx="12"/>
          </p:nvPr>
        </p:nvSpPr>
        <p:spPr>
          <a:xfrm>
            <a:off x="6817321" y="5054603"/>
            <a:ext cx="413483" cy="279400"/>
          </a:xfrm>
        </p:spPr>
        <p:txBody>
          <a:bodyPr/>
          <a:lstStyle/>
          <a:p>
            <a:fld id="{DA0BB229-F613-4036-8ACC-ECC3696CD9CD}" type="slidenum">
              <a:rPr lang="ru-RU" smtClean="0"/>
              <a:pPr/>
              <a:t>‹#›</a:t>
            </a:fld>
            <a:endParaRPr lang="ru-RU"/>
          </a:p>
        </p:txBody>
      </p:sp>
      <p:cxnSp>
        <p:nvCxnSpPr>
          <p:cNvPr id="15" name="Straight Connector 14"/>
          <p:cNvCxnSpPr/>
          <p:nvPr/>
        </p:nvCxnSpPr>
        <p:spPr>
          <a:xfrm>
            <a:off x="2019831"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5651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0BB229-F613-4036-8ACC-ECC3696CD9CD}" type="slidenum">
              <a:rPr lang="ru-RU" smtClean="0"/>
              <a:pPr/>
              <a:t>‹#›</a:t>
            </a:fld>
            <a:endParaRPr lang="ru-RU"/>
          </a:p>
        </p:txBody>
      </p:sp>
    </p:spTree>
    <p:extLst>
      <p:ext uri="{BB962C8B-B14F-4D97-AF65-F5344CB8AC3E}">
        <p14:creationId xmlns:p14="http://schemas.microsoft.com/office/powerpoint/2010/main" val="2498078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5"/>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63"/>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0BB229-F613-4036-8ACC-ECC3696CD9CD}" type="slidenum">
              <a:rPr lang="ru-RU" smtClean="0"/>
              <a:pPr/>
              <a:t>‹#›</a:t>
            </a:fld>
            <a:endParaRPr lang="ru-RU"/>
          </a:p>
        </p:txBody>
      </p:sp>
      <p:cxnSp>
        <p:nvCxnSpPr>
          <p:cNvPr id="31" name="Straight Connector 30"/>
          <p:cNvCxnSpPr/>
          <p:nvPr/>
        </p:nvCxnSpPr>
        <p:spPr>
          <a:xfrm>
            <a:off x="1278470"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5375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A0BB229-F613-4036-8ACC-ECC3696CD9CD}" type="slidenum">
              <a:rPr lang="ru-RU" smtClean="0"/>
              <a:pPr/>
              <a:t>‹#›</a:t>
            </a:fld>
            <a:endParaRPr lang="ru-RU"/>
          </a:p>
        </p:txBody>
      </p:sp>
    </p:spTree>
    <p:extLst>
      <p:ext uri="{BB962C8B-B14F-4D97-AF65-F5344CB8AC3E}">
        <p14:creationId xmlns:p14="http://schemas.microsoft.com/office/powerpoint/2010/main" val="2345133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7"/>
            <a:ext cx="3337560"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7"/>
            <a:ext cx="3337560"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A0BB229-F613-4036-8ACC-ECC3696CD9CD}" type="slidenum">
              <a:rPr lang="ru-RU" smtClean="0"/>
              <a:pPr/>
              <a:t>‹#›</a:t>
            </a:fld>
            <a:endParaRPr lang="ru-RU"/>
          </a:p>
        </p:txBody>
      </p:sp>
      <p:cxnSp>
        <p:nvCxnSpPr>
          <p:cNvPr id="41" name="Straight Connector 40"/>
          <p:cNvCxnSpPr/>
          <p:nvPr/>
        </p:nvCxnSpPr>
        <p:spPr>
          <a:xfrm>
            <a:off x="1278466" y="235466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6373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9" y="915337"/>
            <a:ext cx="6798735" cy="1303867"/>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A0BB229-F613-4036-8ACC-ECC3696CD9CD}" type="slidenum">
              <a:rPr lang="ru-RU" smtClean="0"/>
              <a:pPr/>
              <a:t>‹#›</a:t>
            </a:fld>
            <a:endParaRPr lang="ru-RU"/>
          </a:p>
        </p:txBody>
      </p:sp>
      <p:cxnSp>
        <p:nvCxnSpPr>
          <p:cNvPr id="14" name="Straight Connector 13"/>
          <p:cNvCxnSpPr/>
          <p:nvPr/>
        </p:nvCxnSpPr>
        <p:spPr>
          <a:xfrm>
            <a:off x="1278466" y="235466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6396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A0BB229-F613-4036-8ACC-ECC3696CD9CD}" type="slidenum">
              <a:rPr lang="ru-RU" smtClean="0"/>
              <a:pPr/>
              <a:t>‹#›</a:t>
            </a:fld>
            <a:endParaRPr lang="ru-RU"/>
          </a:p>
        </p:txBody>
      </p:sp>
    </p:spTree>
    <p:extLst>
      <p:ext uri="{BB962C8B-B14F-4D97-AF65-F5344CB8AC3E}">
        <p14:creationId xmlns:p14="http://schemas.microsoft.com/office/powerpoint/2010/main" val="3789762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5"/>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8" y="982136"/>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7"/>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A0BB229-F613-4036-8ACC-ECC3696CD9CD}" type="slidenum">
              <a:rPr lang="ru-RU" smtClean="0"/>
              <a:pPr/>
              <a:t>‹#›</a:t>
            </a:fld>
            <a:endParaRPr lang="ru-RU"/>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9586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0BB229-F613-4036-8ACC-ECC3696CD9CD}"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183075"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71"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A0BB229-F613-4036-8ACC-ECC3696CD9CD}" type="slidenum">
              <a:rPr lang="ru-RU" smtClean="0"/>
              <a:pPr/>
              <a:t>‹#›</a:t>
            </a:fld>
            <a:endParaRPr lang="ru-RU"/>
          </a:p>
        </p:txBody>
      </p:sp>
    </p:spTree>
    <p:extLst>
      <p:ext uri="{BB962C8B-B14F-4D97-AF65-F5344CB8AC3E}">
        <p14:creationId xmlns:p14="http://schemas.microsoft.com/office/powerpoint/2010/main" val="3896182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7"/>
            <a:ext cx="6798734" cy="566739"/>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0" y="1032936"/>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A0BB229-F613-4036-8ACC-ECC3696CD9CD}" type="slidenum">
              <a:rPr lang="ru-RU" smtClean="0"/>
              <a:pPr/>
              <a:t>‹#›</a:t>
            </a:fld>
            <a:endParaRPr lang="ru-RU"/>
          </a:p>
        </p:txBody>
      </p:sp>
    </p:spTree>
    <p:extLst>
      <p:ext uri="{BB962C8B-B14F-4D97-AF65-F5344CB8AC3E}">
        <p14:creationId xmlns:p14="http://schemas.microsoft.com/office/powerpoint/2010/main" val="3931434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5"/>
            <a:ext cx="6798734" cy="309786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5"/>
            <a:ext cx="6798736" cy="1600203"/>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0BB229-F613-4036-8ACC-ECC3696CD9CD}" type="slidenum">
              <a:rPr lang="ru-RU" smtClean="0"/>
              <a:pPr/>
              <a:t>‹#›</a:t>
            </a:fld>
            <a:endParaRPr lang="ru-RU"/>
          </a:p>
        </p:txBody>
      </p:sp>
      <p:cxnSp>
        <p:nvCxnSpPr>
          <p:cNvPr id="15" name="Straight Connector 14"/>
          <p:cNvCxnSpPr/>
          <p:nvPr/>
        </p:nvCxnSpPr>
        <p:spPr>
          <a:xfrm>
            <a:off x="1278471"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9644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5"/>
            <a:ext cx="6400250"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0" y="3352800"/>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01"/>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0BB229-F613-4036-8ACC-ECC3696CD9CD}" type="slidenum">
              <a:rPr lang="ru-RU" smtClean="0"/>
              <a:pPr/>
              <a:t>‹#›</a:t>
            </a:fld>
            <a:endParaRPr lang="ru-RU"/>
          </a:p>
        </p:txBody>
      </p:sp>
      <p:sp>
        <p:nvSpPr>
          <p:cNvPr id="14" name="TextBox 13"/>
          <p:cNvSpPr txBox="1"/>
          <p:nvPr/>
        </p:nvSpPr>
        <p:spPr>
          <a:xfrm>
            <a:off x="849975" y="905363"/>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9" y="2827871"/>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1865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0BB229-F613-4036-8ACC-ECC3696CD9CD}" type="slidenum">
              <a:rPr lang="ru-RU" smtClean="0"/>
              <a:pPr/>
              <a:t>‹#›</a:t>
            </a:fld>
            <a:endParaRPr lang="ru-RU"/>
          </a:p>
        </p:txBody>
      </p:sp>
    </p:spTree>
    <p:extLst>
      <p:ext uri="{BB962C8B-B14F-4D97-AF65-F5344CB8AC3E}">
        <p14:creationId xmlns:p14="http://schemas.microsoft.com/office/powerpoint/2010/main" val="753061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5"/>
            <a:ext cx="632516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0BB229-F613-4036-8ACC-ECC3696CD9CD}" type="slidenum">
              <a:rPr lang="ru-RU" smtClean="0"/>
              <a:pPr/>
              <a:t>‹#›</a:t>
            </a:fld>
            <a:endParaRPr lang="ru-RU"/>
          </a:p>
        </p:txBody>
      </p:sp>
      <p:sp>
        <p:nvSpPr>
          <p:cNvPr id="12" name="TextBox 11"/>
          <p:cNvSpPr txBox="1"/>
          <p:nvPr/>
        </p:nvSpPr>
        <p:spPr>
          <a:xfrm>
            <a:off x="878066"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802"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5702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3"/>
            <a:ext cx="6798734" cy="2294467"/>
          </a:xfrm>
        </p:spPr>
        <p:txBody>
          <a:bodyPr vert="horz" lIns="91440" tIns="45720" rIns="91440" bIns="45720" rtlCol="0" anchor="ctr">
            <a:normAutofit/>
          </a:bodyPr>
          <a:lstStyle>
            <a:lvl1pPr>
              <a:defRPr lang="en-US" sz="3200" b="0" dirty="0"/>
            </a:lvl1pPr>
          </a:lstStyle>
          <a:p>
            <a:pPr marL="0" lvl="0"/>
            <a:r>
              <a:rPr lang="ru-RU" smtClean="0"/>
              <a:t>Образец заголовка</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01"/>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0BB229-F613-4036-8ACC-ECC3696CD9CD}" type="slidenum">
              <a:rPr lang="ru-RU" smtClean="0"/>
              <a:pPr/>
              <a:t>‹#›</a:t>
            </a:fld>
            <a:endParaRPr lang="ru-RU"/>
          </a:p>
        </p:txBody>
      </p:sp>
      <p:cxnSp>
        <p:nvCxnSpPr>
          <p:cNvPr id="15" name="Straight Connector 14"/>
          <p:cNvCxnSpPr/>
          <p:nvPr/>
        </p:nvCxnSpPr>
        <p:spPr>
          <a:xfrm>
            <a:off x="1278475"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1440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36"/>
            <a:ext cx="6798736" cy="338573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0BB229-F613-4036-8ACC-ECC3696CD9CD}" type="slidenum">
              <a:rPr lang="ru-RU" smtClean="0"/>
              <a:pPr/>
              <a:t>‹#›</a:t>
            </a:fld>
            <a:endParaRPr lang="ru-RU"/>
          </a:p>
        </p:txBody>
      </p:sp>
      <p:cxnSp>
        <p:nvCxnSpPr>
          <p:cNvPr id="14" name="Straight Connector 13"/>
          <p:cNvCxnSpPr/>
          <p:nvPr/>
        </p:nvCxnSpPr>
        <p:spPr>
          <a:xfrm>
            <a:off x="1278466" y="2354669"/>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23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73" y="906877"/>
            <a:ext cx="4915509" cy="496899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0BB229-F613-4036-8ACC-ECC3696CD9CD}" type="slidenum">
              <a:rPr lang="ru-RU" smtClean="0"/>
              <a:pPr/>
              <a:t>‹#›</a:t>
            </a:fld>
            <a:endParaRPr lang="ru-RU"/>
          </a:p>
        </p:txBody>
      </p:sp>
      <p:cxnSp>
        <p:nvCxnSpPr>
          <p:cNvPr id="14" name="Straight Connector 13"/>
          <p:cNvCxnSpPr/>
          <p:nvPr/>
        </p:nvCxnSpPr>
        <p:spPr>
          <a:xfrm>
            <a:off x="6245512" y="906877"/>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3106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22"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22" y="4777381"/>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8"/>
          <p:cNvSpPr/>
          <p:nvPr/>
        </p:nvSpPr>
        <p:spPr bwMode="auto">
          <a:xfrm>
            <a:off x="-31719" y="4321160"/>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4"/>
            <a:ext cx="584978" cy="365125"/>
          </a:xfrm>
        </p:spPr>
        <p:txBody>
          <a:bodyPr/>
          <a:lstStyle/>
          <a:p>
            <a:fld id="{DA0BB229-F613-4036-8ACC-ECC3696CD9CD}" type="slidenum">
              <a:rPr lang="ru-RU" smtClean="0"/>
              <a:pPr/>
              <a:t>‹#›</a:t>
            </a:fld>
            <a:endParaRPr lang="ru-RU"/>
          </a:p>
        </p:txBody>
      </p:sp>
    </p:spTree>
    <p:extLst>
      <p:ext uri="{BB962C8B-B14F-4D97-AF65-F5344CB8AC3E}">
        <p14:creationId xmlns:p14="http://schemas.microsoft.com/office/powerpoint/2010/main" val="3132483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0BB229-F613-4036-8ACC-ECC3696CD9CD}"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7" y="624109"/>
            <a:ext cx="6589199" cy="1280891"/>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21" y="2133603"/>
            <a:ext cx="6591985" cy="377762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6"/>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A0BB229-F613-4036-8ACC-ECC3696CD9CD}" type="slidenum">
              <a:rPr lang="ru-RU" smtClean="0"/>
              <a:pPr/>
              <a:t>‹#›</a:t>
            </a:fld>
            <a:endParaRPr lang="ru-RU"/>
          </a:p>
        </p:txBody>
      </p:sp>
    </p:spTree>
    <p:extLst>
      <p:ext uri="{BB962C8B-B14F-4D97-AF65-F5344CB8AC3E}">
        <p14:creationId xmlns:p14="http://schemas.microsoft.com/office/powerpoint/2010/main" val="1667205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21" y="2074563"/>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21"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58" y="3166528"/>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A0BB229-F613-4036-8ACC-ECC3696CD9CD}" type="slidenum">
              <a:rPr lang="ru-RU" smtClean="0"/>
              <a:pPr/>
              <a:t>‹#›</a:t>
            </a:fld>
            <a:endParaRPr lang="ru-RU"/>
          </a:p>
        </p:txBody>
      </p:sp>
    </p:spTree>
    <p:extLst>
      <p:ext uri="{BB962C8B-B14F-4D97-AF65-F5344CB8AC3E}">
        <p14:creationId xmlns:p14="http://schemas.microsoft.com/office/powerpoint/2010/main" val="32095555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22" y="2136708"/>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9" y="2136708"/>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58" y="711196"/>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4"/>
            <a:ext cx="584978" cy="365125"/>
          </a:xfrm>
        </p:spPr>
        <p:txBody>
          <a:bodyPr/>
          <a:lstStyle/>
          <a:p>
            <a:fld id="{DA0BB229-F613-4036-8ACC-ECC3696CD9CD}" type="slidenum">
              <a:rPr lang="ru-RU" smtClean="0"/>
              <a:pPr/>
              <a:t>‹#›</a:t>
            </a:fld>
            <a:endParaRPr lang="ru-RU"/>
          </a:p>
        </p:txBody>
      </p:sp>
    </p:spTree>
    <p:extLst>
      <p:ext uri="{BB962C8B-B14F-4D97-AF65-F5344CB8AC3E}">
        <p14:creationId xmlns:p14="http://schemas.microsoft.com/office/powerpoint/2010/main" val="1998063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9"/>
            <a:ext cx="2874596" cy="576263"/>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93"/>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60" y="2223401"/>
            <a:ext cx="2873239" cy="576263"/>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5"/>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8" name="Footer Placeholder 7"/>
          <p:cNvSpPr>
            <a:spLocks noGrp="1"/>
          </p:cNvSpPr>
          <p:nvPr>
            <p:ph type="ftr" sz="quarter" idx="11"/>
          </p:nvPr>
        </p:nvSpPr>
        <p:spPr/>
        <p:txBody>
          <a:bodyPr/>
          <a:lstStyle/>
          <a:p>
            <a:endParaRPr lang="ru-RU"/>
          </a:p>
        </p:txBody>
      </p:sp>
      <p:sp>
        <p:nvSpPr>
          <p:cNvPr id="11" name="Freeform 11"/>
          <p:cNvSpPr/>
          <p:nvPr/>
        </p:nvSpPr>
        <p:spPr bwMode="auto">
          <a:xfrm flipV="1">
            <a:off x="58" y="711196"/>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4"/>
            <a:ext cx="584978" cy="365125"/>
          </a:xfrm>
        </p:spPr>
        <p:txBody>
          <a:bodyPr/>
          <a:lstStyle/>
          <a:p>
            <a:fld id="{DA0BB229-F613-4036-8ACC-ECC3696CD9CD}" type="slidenum">
              <a:rPr lang="ru-RU" smtClean="0"/>
              <a:pPr/>
              <a:t>‹#›</a:t>
            </a:fld>
            <a:endParaRPr lang="ru-RU"/>
          </a:p>
        </p:txBody>
      </p:sp>
    </p:spTree>
    <p:extLst>
      <p:ext uri="{BB962C8B-B14F-4D97-AF65-F5344CB8AC3E}">
        <p14:creationId xmlns:p14="http://schemas.microsoft.com/office/powerpoint/2010/main" val="142459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09"/>
            <a:ext cx="6589200" cy="1280891"/>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4" name="Footer Placeholder 3"/>
          <p:cNvSpPr>
            <a:spLocks noGrp="1"/>
          </p:cNvSpPr>
          <p:nvPr>
            <p:ph type="ftr" sz="quarter" idx="11"/>
          </p:nvPr>
        </p:nvSpPr>
        <p:spPr/>
        <p:txBody>
          <a:bodyPr/>
          <a:lstStyle/>
          <a:p>
            <a:endParaRPr lang="ru-RU"/>
          </a:p>
        </p:txBody>
      </p:sp>
      <p:sp>
        <p:nvSpPr>
          <p:cNvPr id="8" name="Freeform 11"/>
          <p:cNvSpPr/>
          <p:nvPr/>
        </p:nvSpPr>
        <p:spPr bwMode="auto">
          <a:xfrm flipV="1">
            <a:off x="58" y="711196"/>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A0BB229-F613-4036-8ACC-ECC3696CD9CD}" type="slidenum">
              <a:rPr lang="ru-RU" smtClean="0"/>
              <a:pPr/>
              <a:t>‹#›</a:t>
            </a:fld>
            <a:endParaRPr lang="ru-RU"/>
          </a:p>
        </p:txBody>
      </p:sp>
    </p:spTree>
    <p:extLst>
      <p:ext uri="{BB962C8B-B14F-4D97-AF65-F5344CB8AC3E}">
        <p14:creationId xmlns:p14="http://schemas.microsoft.com/office/powerpoint/2010/main" val="14883470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58" y="711196"/>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A0BB229-F613-4036-8ACC-ECC3696CD9CD}" type="slidenum">
              <a:rPr lang="ru-RU" smtClean="0"/>
              <a:pPr/>
              <a:t>‹#›</a:t>
            </a:fld>
            <a:endParaRPr lang="ru-RU"/>
          </a:p>
        </p:txBody>
      </p:sp>
    </p:spTree>
    <p:extLst>
      <p:ext uri="{BB962C8B-B14F-4D97-AF65-F5344CB8AC3E}">
        <p14:creationId xmlns:p14="http://schemas.microsoft.com/office/powerpoint/2010/main" val="19186572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5"/>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711196"/>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A0BB229-F613-4036-8ACC-ECC3696CD9CD}" type="slidenum">
              <a:rPr lang="ru-RU" smtClean="0"/>
              <a:pPr/>
              <a:t>‹#›</a:t>
            </a:fld>
            <a:endParaRPr lang="ru-RU"/>
          </a:p>
        </p:txBody>
      </p:sp>
    </p:spTree>
    <p:extLst>
      <p:ext uri="{BB962C8B-B14F-4D97-AF65-F5344CB8AC3E}">
        <p14:creationId xmlns:p14="http://schemas.microsoft.com/office/powerpoint/2010/main" val="13890603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21" y="4800601"/>
            <a:ext cx="6591985" cy="566739"/>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21" y="634965"/>
            <a:ext cx="6591985" cy="3854971"/>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21" y="5367339"/>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A0BB229-F613-4036-8ACC-ECC3696CD9CD}" type="slidenum">
              <a:rPr lang="ru-RU" smtClean="0"/>
              <a:pPr/>
              <a:t>‹#›</a:t>
            </a:fld>
            <a:endParaRPr lang="ru-RU"/>
          </a:p>
        </p:txBody>
      </p:sp>
    </p:spTree>
    <p:extLst>
      <p:ext uri="{BB962C8B-B14F-4D97-AF65-F5344CB8AC3E}">
        <p14:creationId xmlns:p14="http://schemas.microsoft.com/office/powerpoint/2010/main" val="7257765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21"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21" y="4354047"/>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3166528"/>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A0BB229-F613-4036-8ACC-ECC3696CD9CD}" type="slidenum">
              <a:rPr lang="ru-RU" smtClean="0"/>
              <a:pPr/>
              <a:t>‹#›</a:t>
            </a:fld>
            <a:endParaRPr lang="ru-RU"/>
          </a:p>
        </p:txBody>
      </p:sp>
    </p:spTree>
    <p:extLst>
      <p:ext uri="{BB962C8B-B14F-4D97-AF65-F5344CB8AC3E}">
        <p14:creationId xmlns:p14="http://schemas.microsoft.com/office/powerpoint/2010/main" val="4412434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9"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21" y="4354047"/>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5" name="Footer Placeholder 4"/>
          <p:cNvSpPr>
            <a:spLocks noGrp="1"/>
          </p:cNvSpPr>
          <p:nvPr>
            <p:ph type="ftr" sz="quarter" idx="11"/>
          </p:nvPr>
        </p:nvSpPr>
        <p:spPr/>
        <p:txBody>
          <a:bodyPr/>
          <a:lstStyle/>
          <a:p>
            <a:endParaRPr lang="ru-RU"/>
          </a:p>
        </p:txBody>
      </p:sp>
      <p:sp>
        <p:nvSpPr>
          <p:cNvPr id="19" name="Freeform 11"/>
          <p:cNvSpPr/>
          <p:nvPr/>
        </p:nvSpPr>
        <p:spPr bwMode="auto">
          <a:xfrm flipV="1">
            <a:off x="58" y="3166528"/>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A0BB229-F613-4036-8ACC-ECC3696CD9CD}" type="slidenum">
              <a:rPr lang="ru-RU" smtClean="0"/>
              <a:pPr/>
              <a:t>‹#›</a:t>
            </a:fld>
            <a:endParaRPr lang="ru-RU"/>
          </a:p>
        </p:txBody>
      </p:sp>
      <p:sp>
        <p:nvSpPr>
          <p:cNvPr id="14" name="TextBox 13"/>
          <p:cNvSpPr txBox="1"/>
          <p:nvPr/>
        </p:nvSpPr>
        <p:spPr>
          <a:xfrm>
            <a:off x="1808322"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9" y="2905307"/>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09802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0BB229-F613-4036-8ACC-ECC3696CD9CD}"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21" y="2438404"/>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21" y="5181603"/>
            <a:ext cx="6591985" cy="72962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A0BB229-F613-4036-8ACC-ECC3696CD9CD}" type="slidenum">
              <a:rPr lang="ru-RU" smtClean="0"/>
              <a:pPr/>
              <a:t>‹#›</a:t>
            </a:fld>
            <a:endParaRPr lang="ru-RU"/>
          </a:p>
        </p:txBody>
      </p:sp>
    </p:spTree>
    <p:extLst>
      <p:ext uri="{BB962C8B-B14F-4D97-AF65-F5344CB8AC3E}">
        <p14:creationId xmlns:p14="http://schemas.microsoft.com/office/powerpoint/2010/main" val="41927356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9"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3"/>
            <a:ext cx="6688292" cy="72962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6" name="Footer Placeholder 5"/>
          <p:cNvSpPr>
            <a:spLocks noGrp="1"/>
          </p:cNvSpPr>
          <p:nvPr>
            <p:ph type="ftr" sz="quarter" idx="11"/>
          </p:nvPr>
        </p:nvSpPr>
        <p:spPr/>
        <p:txBody>
          <a:bodyPr/>
          <a:lstStyle/>
          <a:p>
            <a:endParaRPr lang="ru-RU"/>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A0BB229-F613-4036-8ACC-ECC3696CD9CD}" type="slidenum">
              <a:rPr lang="ru-RU" smtClean="0"/>
              <a:pPr/>
              <a:t>‹#›</a:t>
            </a:fld>
            <a:endParaRPr lang="ru-RU"/>
          </a:p>
        </p:txBody>
      </p:sp>
      <p:sp>
        <p:nvSpPr>
          <p:cNvPr id="11" name="TextBox 10"/>
          <p:cNvSpPr txBox="1"/>
          <p:nvPr/>
        </p:nvSpPr>
        <p:spPr>
          <a:xfrm>
            <a:off x="1808322"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9" y="2905307"/>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441590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21"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21" y="5181603"/>
            <a:ext cx="6591985" cy="72962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A0BB229-F613-4036-8ACC-ECC3696CD9CD}" type="slidenum">
              <a:rPr lang="ru-RU" smtClean="0"/>
              <a:pPr/>
              <a:t>‹#›</a:t>
            </a:fld>
            <a:endParaRPr lang="ru-RU"/>
          </a:p>
        </p:txBody>
      </p:sp>
    </p:spTree>
    <p:extLst>
      <p:ext uri="{BB962C8B-B14F-4D97-AF65-F5344CB8AC3E}">
        <p14:creationId xmlns:p14="http://schemas.microsoft.com/office/powerpoint/2010/main" val="26848446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6"/>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A0BB229-F613-4036-8ACC-ECC3696CD9CD}" type="slidenum">
              <a:rPr lang="ru-RU" smtClean="0"/>
              <a:pPr/>
              <a:t>‹#›</a:t>
            </a:fld>
            <a:endParaRPr lang="ru-RU"/>
          </a:p>
        </p:txBody>
      </p:sp>
    </p:spTree>
    <p:extLst>
      <p:ext uri="{BB962C8B-B14F-4D97-AF65-F5344CB8AC3E}">
        <p14:creationId xmlns:p14="http://schemas.microsoft.com/office/powerpoint/2010/main" val="354514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10"/>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10"/>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6"/>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A0BB229-F613-4036-8ACC-ECC3696CD9CD}" type="slidenum">
              <a:rPr lang="ru-RU" smtClean="0"/>
              <a:pPr/>
              <a:t>‹#›</a:t>
            </a:fld>
            <a:endParaRPr lang="ru-RU"/>
          </a:p>
        </p:txBody>
      </p:sp>
    </p:spTree>
    <p:extLst>
      <p:ext uri="{BB962C8B-B14F-4D97-AF65-F5344CB8AC3E}">
        <p14:creationId xmlns:p14="http://schemas.microsoft.com/office/powerpoint/2010/main" val="521145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sz="2400">
                <a:solidFill>
                  <a:srgbClr val="000000"/>
                </a:solidFill>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sz="2400">
                  <a:solidFill>
                    <a:srgbClr val="000000"/>
                  </a:solidFill>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sz="2400">
                  <a:solidFill>
                    <a:srgbClr val="000000"/>
                  </a:solidFill>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sz="1200">
                  <a:solidFill>
                    <a:srgbClr val="000000"/>
                  </a:solidFill>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sz="2400">
                  <a:solidFill>
                    <a:srgbClr val="000000"/>
                  </a:solidFill>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sz="1200">
                  <a:solidFill>
                    <a:srgbClr val="000000"/>
                  </a:solidFill>
                </a:endParaRPr>
              </a:p>
            </p:txBody>
          </p:sp>
        </p:grpSp>
      </p:grpSp>
      <p:sp>
        <p:nvSpPr>
          <p:cNvPr id="708619" name="Rectangle 11"/>
          <p:cNvSpPr>
            <a:spLocks noGrp="1" noChangeArrowheads="1"/>
          </p:cNvSpPr>
          <p:nvPr>
            <p:ph type="ctrTitle"/>
          </p:nvPr>
        </p:nvSpPr>
        <p:spPr>
          <a:xfrm>
            <a:off x="2057400" y="1143000"/>
            <a:ext cx="6629400" cy="2209800"/>
          </a:xfrm>
        </p:spPr>
        <p:txBody>
          <a:bodyPr/>
          <a:lstStyle>
            <a:lvl1pPr>
              <a:defRPr sz="4800"/>
            </a:lvl1pPr>
          </a:lstStyle>
          <a:p>
            <a:pPr lvl="0"/>
            <a:r>
              <a:rPr lang="ru-RU" noProof="0" smtClean="0"/>
              <a:t>Образец заголовка</a:t>
            </a:r>
          </a:p>
        </p:txBody>
      </p:sp>
      <p:sp>
        <p:nvSpPr>
          <p:cNvPr id="708620"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pPr lvl="0"/>
            <a:r>
              <a:rPr lang="ru-RU" noProof="0" smtClean="0"/>
              <a:t>Образец подзаголовка</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ru-RU">
              <a:solidFill>
                <a:srgbClr val="000000"/>
              </a:solidFill>
            </a:endParaRPr>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ru-RU">
              <a:solidFill>
                <a:srgbClr val="000000"/>
              </a:solidFill>
            </a:endParaRPr>
          </a:p>
        </p:txBody>
      </p:sp>
      <p:sp>
        <p:nvSpPr>
          <p:cNvPr id="15" name="Rectangle 15"/>
          <p:cNvSpPr>
            <a:spLocks noGrp="1" noChangeArrowheads="1"/>
          </p:cNvSpPr>
          <p:nvPr>
            <p:ph type="sldNum" sz="quarter" idx="12"/>
          </p:nvPr>
        </p:nvSpPr>
        <p:spPr/>
        <p:txBody>
          <a:bodyPr/>
          <a:lstStyle>
            <a:lvl1pPr>
              <a:defRPr/>
            </a:lvl1pPr>
          </a:lstStyle>
          <a:p>
            <a:pPr>
              <a:defRPr/>
            </a:pPr>
            <a:fld id="{EBD025C1-0AB1-44FE-B5E5-86C4D022DAA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94267815"/>
      </p:ext>
    </p:extLst>
  </p:cSld>
  <p:clrMapOvr>
    <a:masterClrMapping/>
  </p:clrMapOvr>
  <p:transition>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F3E0ABD0-4C79-46EB-80A9-DFFCCAE665D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612218446"/>
      </p:ext>
    </p:extLst>
  </p:cSld>
  <p:clrMapOvr>
    <a:masterClrMapping/>
  </p:clrMapOvr>
  <p:transition>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9"/>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37FED89B-CCA0-40C0-929A-EC3B40725FD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3966933"/>
      </p:ext>
    </p:extLst>
  </p:cSld>
  <p:clrMapOvr>
    <a:masterClrMapping/>
  </p:clrMapOvr>
  <p:transition>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9"/>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EE03191-F115-4434-83F9-071C3F7B890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600210716"/>
      </p:ext>
    </p:extLst>
  </p:cSld>
  <p:clrMapOvr>
    <a:masterClrMapping/>
  </p:clrMapOvr>
  <p:transition>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9"/>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CF4F63FB-4333-475B-BF5F-EBC57D3C4CA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759955056"/>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A0BB229-F613-4036-8ACC-ECC3696CD9CD}"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9"/>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D8E60D3D-6C18-4093-91C0-C6E4825009F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48156316"/>
      </p:ext>
    </p:extLst>
  </p:cSld>
  <p:clrMapOvr>
    <a:masterClrMapping/>
  </p:clrMapOvr>
  <p:transition>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157EC124-5996-437C-97AB-4F360737250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08412047"/>
      </p:ext>
    </p:extLst>
  </p:cSld>
  <p:clrMapOvr>
    <a:masterClrMapping/>
  </p:clrMapOvr>
  <p:transition>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6" y="273049"/>
            <a:ext cx="3008313" cy="1162051"/>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9"/>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F9C2629E-DE3C-40DA-9431-B07E629DAB0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451112457"/>
      </p:ext>
    </p:extLst>
  </p:cSld>
  <p:clrMapOvr>
    <a:masterClrMapping/>
  </p:clrMapOvr>
  <p:transition>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9"/>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A33AF5DC-2816-4583-BE52-2431AAFAC71C}"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759029805"/>
      </p:ext>
    </p:extLst>
  </p:cSld>
  <p:clrMapOvr>
    <a:masterClrMapping/>
  </p:clrMapOvr>
  <p:transition>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691420C-0C3E-4E78-AA7B-EEE0ACB3C60B}"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42482734"/>
      </p:ext>
    </p:extLst>
  </p:cSld>
  <p:clrMapOvr>
    <a:masterClrMapping/>
  </p:clrMapOvr>
  <p:transition>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3700" y="277813"/>
            <a:ext cx="19431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14400" y="277813"/>
            <a:ext cx="56769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E35F31D-CE49-4F13-B490-F081D92F03D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36640395"/>
      </p:ext>
    </p:extLst>
  </p:cSld>
  <p:clrMapOvr>
    <a:masterClrMapping/>
  </p:clrMapOvr>
  <p:transition>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7813"/>
            <a:ext cx="7772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914400" y="1600200"/>
            <a:ext cx="38100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876800" y="1600200"/>
            <a:ext cx="38100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9"/>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8ECA2850-E9DF-4260-9DE0-1F57FFB95AA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66311411"/>
      </p:ext>
    </p:extLst>
  </p:cSld>
  <p:clrMapOvr>
    <a:masterClrMapping/>
  </p:clrMapOvr>
  <p:transition>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9"/>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solidFill>
                <a:srgbClr val="FFFFFF"/>
              </a:solidFill>
            </a:endParaRPr>
          </a:p>
        </p:txBody>
      </p:sp>
      <p:sp>
        <p:nvSpPr>
          <p:cNvPr id="5" name="Footer Placeholder 4"/>
          <p:cNvSpPr>
            <a:spLocks noGrp="1"/>
          </p:cNvSpPr>
          <p:nvPr>
            <p:ph type="ftr" sz="quarter" idx="11"/>
          </p:nvPr>
        </p:nvSpPr>
        <p:spPr/>
        <p:txBody>
          <a:bodyPr/>
          <a:lstStyle/>
          <a:p>
            <a:pPr>
              <a:defRPr/>
            </a:pPr>
            <a:endParaRPr lang="ru-RU">
              <a:solidFill>
                <a:srgbClr val="FFFFFF"/>
              </a:solidFill>
            </a:endParaRPr>
          </a:p>
        </p:txBody>
      </p:sp>
      <p:sp>
        <p:nvSpPr>
          <p:cNvPr id="6" name="Slide Number Placeholder 5"/>
          <p:cNvSpPr>
            <a:spLocks noGrp="1"/>
          </p:cNvSpPr>
          <p:nvPr>
            <p:ph type="sldNum" sz="quarter" idx="12"/>
          </p:nvPr>
        </p:nvSpPr>
        <p:spPr/>
        <p:txBody>
          <a:bodyPr/>
          <a:lstStyle/>
          <a:p>
            <a:pPr>
              <a:defRPr/>
            </a:pPr>
            <a:fld id="{733C6934-380A-46AB-AB97-3FE5A2731082}" type="slidenum">
              <a:rPr lang="ru-RU" smtClean="0">
                <a:solidFill>
                  <a:srgbClr val="FFFFFF"/>
                </a:solidFill>
              </a:rPr>
              <a:pPr>
                <a:defRPr/>
              </a:pPr>
              <a:t>‹#›</a:t>
            </a:fld>
            <a:endParaRPr lang="ru-RU">
              <a:solidFill>
                <a:srgbClr val="FFFFFF"/>
              </a:solidFill>
            </a:endParaRPr>
          </a:p>
        </p:txBody>
      </p:sp>
      <p:sp>
        <p:nvSpPr>
          <p:cNvPr id="2" name="Title 1"/>
          <p:cNvSpPr>
            <a:spLocks noGrp="1"/>
          </p:cNvSpPr>
          <p:nvPr>
            <p:ph type="ctrTitle"/>
          </p:nvPr>
        </p:nvSpPr>
        <p:spPr>
          <a:xfrm>
            <a:off x="817587" y="3132294"/>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extLst>
      <p:ext uri="{BB962C8B-B14F-4D97-AF65-F5344CB8AC3E}">
        <p14:creationId xmlns:p14="http://schemas.microsoft.com/office/powerpoint/2010/main" val="400101487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ru-RU">
              <a:solidFill>
                <a:srgbClr val="FFFFFF"/>
              </a:solidFill>
            </a:endParaRPr>
          </a:p>
        </p:txBody>
      </p:sp>
      <p:sp>
        <p:nvSpPr>
          <p:cNvPr id="5" name="Footer Placeholder 4"/>
          <p:cNvSpPr>
            <a:spLocks noGrp="1"/>
          </p:cNvSpPr>
          <p:nvPr>
            <p:ph type="ftr" sz="quarter" idx="11"/>
          </p:nvPr>
        </p:nvSpPr>
        <p:spPr/>
        <p:txBody>
          <a:bodyPr/>
          <a:lstStyle/>
          <a:p>
            <a:pPr>
              <a:defRPr/>
            </a:pPr>
            <a:endParaRPr lang="ru-RU">
              <a:solidFill>
                <a:srgbClr val="FFFFFF"/>
              </a:solidFill>
            </a:endParaRPr>
          </a:p>
        </p:txBody>
      </p:sp>
      <p:sp>
        <p:nvSpPr>
          <p:cNvPr id="6" name="Slide Number Placeholder 5"/>
          <p:cNvSpPr>
            <a:spLocks noGrp="1"/>
          </p:cNvSpPr>
          <p:nvPr>
            <p:ph type="sldNum" sz="quarter" idx="12"/>
          </p:nvPr>
        </p:nvSpPr>
        <p:spPr/>
        <p:txBody>
          <a:bodyPr/>
          <a:lstStyle/>
          <a:p>
            <a:pPr>
              <a:defRPr/>
            </a:pPr>
            <a:fld id="{FEF80026-2B0E-44F8-B7D1-8262AF30D922}" type="slidenum">
              <a:rPr lang="ru-RU" smtClean="0">
                <a:solidFill>
                  <a:srgbClr val="FFFFFF"/>
                </a:solidFill>
              </a:rPr>
              <a:pPr>
                <a:defRPr/>
              </a:pPr>
              <a:t>‹#›</a:t>
            </a:fld>
            <a:endParaRPr lang="ru-RU">
              <a:solidFill>
                <a:srgbClr val="FFFFFF"/>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70048339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9"/>
            <a:ext cx="5966666" cy="2423347"/>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solidFill>
                <a:srgbClr val="FFFFFF"/>
              </a:solidFill>
            </a:endParaRPr>
          </a:p>
        </p:txBody>
      </p:sp>
      <p:sp>
        <p:nvSpPr>
          <p:cNvPr id="5" name="Footer Placeholder 4"/>
          <p:cNvSpPr>
            <a:spLocks noGrp="1"/>
          </p:cNvSpPr>
          <p:nvPr>
            <p:ph type="ftr" sz="quarter" idx="11"/>
          </p:nvPr>
        </p:nvSpPr>
        <p:spPr/>
        <p:txBody>
          <a:bodyPr/>
          <a:lstStyle/>
          <a:p>
            <a:pPr>
              <a:defRPr/>
            </a:pPr>
            <a:endParaRPr lang="ru-RU">
              <a:solidFill>
                <a:srgbClr val="FFFFFF"/>
              </a:solidFill>
            </a:endParaRPr>
          </a:p>
        </p:txBody>
      </p:sp>
      <p:sp>
        <p:nvSpPr>
          <p:cNvPr id="6" name="Slide Number Placeholder 5"/>
          <p:cNvSpPr>
            <a:spLocks noGrp="1"/>
          </p:cNvSpPr>
          <p:nvPr>
            <p:ph type="sldNum" sz="quarter" idx="12"/>
          </p:nvPr>
        </p:nvSpPr>
        <p:spPr/>
        <p:txBody>
          <a:bodyPr/>
          <a:lstStyle/>
          <a:p>
            <a:pPr>
              <a:defRPr/>
            </a:pPr>
            <a:fld id="{988DC2AE-92C3-42FC-AAFB-58246FC7D93C}" type="slidenum">
              <a:rPr lang="ru-RU" smtClean="0">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4522739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A0BB229-F613-4036-8ACC-ECC3696CD9CD}"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ru-RU">
              <a:solidFill>
                <a:srgbClr val="FFFFFF"/>
              </a:solidFill>
            </a:endParaRPr>
          </a:p>
        </p:txBody>
      </p:sp>
      <p:sp>
        <p:nvSpPr>
          <p:cNvPr id="6" name="Footer Placeholder 5"/>
          <p:cNvSpPr>
            <a:spLocks noGrp="1"/>
          </p:cNvSpPr>
          <p:nvPr>
            <p:ph type="ftr" sz="quarter" idx="11"/>
          </p:nvPr>
        </p:nvSpPr>
        <p:spPr/>
        <p:txBody>
          <a:bodyPr/>
          <a:lstStyle/>
          <a:p>
            <a:pPr>
              <a:defRPr/>
            </a:pPr>
            <a:endParaRPr lang="ru-RU">
              <a:solidFill>
                <a:srgbClr val="FFFFFF"/>
              </a:solidFill>
            </a:endParaRPr>
          </a:p>
        </p:txBody>
      </p:sp>
      <p:sp>
        <p:nvSpPr>
          <p:cNvPr id="7" name="Slide Number Placeholder 6"/>
          <p:cNvSpPr>
            <a:spLocks noGrp="1"/>
          </p:cNvSpPr>
          <p:nvPr>
            <p:ph type="sldNum" sz="quarter" idx="12"/>
          </p:nvPr>
        </p:nvSpPr>
        <p:spPr/>
        <p:txBody>
          <a:bodyPr/>
          <a:lstStyle/>
          <a:p>
            <a:pPr>
              <a:defRPr/>
            </a:pPr>
            <a:fld id="{7F1A3F83-D7F6-43CB-A9C5-5E89862F4CAB}" type="slidenum">
              <a:rPr lang="ru-RU" smtClean="0">
                <a:solidFill>
                  <a:srgbClr val="FFFFFF"/>
                </a:solidFill>
              </a:rPr>
              <a:pPr>
                <a:defRPr/>
              </a:pPr>
              <a:t>‹#›</a:t>
            </a:fld>
            <a:endParaRPr lang="ru-RU">
              <a:solidFill>
                <a:srgbClr val="FFFFFF"/>
              </a:solidFill>
            </a:endParaRPr>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368260741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1"/>
            <a:ext cx="3346704" cy="639763"/>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1"/>
            <a:ext cx="3346704" cy="639763"/>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solidFill>
                <a:srgbClr val="FFFFFF"/>
              </a:solidFill>
            </a:endParaRPr>
          </a:p>
        </p:txBody>
      </p:sp>
      <p:sp>
        <p:nvSpPr>
          <p:cNvPr id="8" name="Footer Placeholder 7"/>
          <p:cNvSpPr>
            <a:spLocks noGrp="1"/>
          </p:cNvSpPr>
          <p:nvPr>
            <p:ph type="ftr" sz="quarter" idx="11"/>
          </p:nvPr>
        </p:nvSpPr>
        <p:spPr/>
        <p:txBody>
          <a:bodyPr/>
          <a:lstStyle/>
          <a:p>
            <a:pPr>
              <a:defRPr/>
            </a:pPr>
            <a:endParaRPr lang="ru-RU">
              <a:solidFill>
                <a:srgbClr val="FFFFFF"/>
              </a:solidFill>
            </a:endParaRPr>
          </a:p>
        </p:txBody>
      </p:sp>
      <p:sp>
        <p:nvSpPr>
          <p:cNvPr id="9" name="Slide Number Placeholder 8"/>
          <p:cNvSpPr>
            <a:spLocks noGrp="1"/>
          </p:cNvSpPr>
          <p:nvPr>
            <p:ph type="sldNum" sz="quarter" idx="12"/>
          </p:nvPr>
        </p:nvSpPr>
        <p:spPr/>
        <p:txBody>
          <a:bodyPr/>
          <a:lstStyle/>
          <a:p>
            <a:pPr>
              <a:defRPr/>
            </a:pPr>
            <a:fld id="{55A28961-D7D3-4434-9A73-3357C21A3B20}" type="slidenum">
              <a:rPr lang="ru-RU" smtClean="0">
                <a:solidFill>
                  <a:srgbClr val="FFFFFF"/>
                </a:solidFill>
              </a:rPr>
              <a:pPr>
                <a:defRPr/>
              </a:pPr>
              <a:t>‹#›</a:t>
            </a:fld>
            <a:endParaRPr lang="ru-RU">
              <a:solidFill>
                <a:srgbClr val="FFFFFF"/>
              </a:solidFill>
            </a:endParaRPr>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367535279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solidFill>
                <a:srgbClr val="FFFFFF"/>
              </a:solidFill>
            </a:endParaRPr>
          </a:p>
        </p:txBody>
      </p:sp>
      <p:sp>
        <p:nvSpPr>
          <p:cNvPr id="4" name="Footer Placeholder 3"/>
          <p:cNvSpPr>
            <a:spLocks noGrp="1"/>
          </p:cNvSpPr>
          <p:nvPr>
            <p:ph type="ftr" sz="quarter" idx="11"/>
          </p:nvPr>
        </p:nvSpPr>
        <p:spPr/>
        <p:txBody>
          <a:bodyPr/>
          <a:lstStyle/>
          <a:p>
            <a:pPr>
              <a:defRPr/>
            </a:pPr>
            <a:endParaRPr lang="ru-RU">
              <a:solidFill>
                <a:srgbClr val="FFFFFF"/>
              </a:solidFill>
            </a:endParaRPr>
          </a:p>
        </p:txBody>
      </p:sp>
      <p:sp>
        <p:nvSpPr>
          <p:cNvPr id="5" name="Slide Number Placeholder 4"/>
          <p:cNvSpPr>
            <a:spLocks noGrp="1"/>
          </p:cNvSpPr>
          <p:nvPr>
            <p:ph type="sldNum" sz="quarter" idx="12"/>
          </p:nvPr>
        </p:nvSpPr>
        <p:spPr/>
        <p:txBody>
          <a:bodyPr/>
          <a:lstStyle/>
          <a:p>
            <a:pPr>
              <a:defRPr/>
            </a:pPr>
            <a:fld id="{8813D630-1F8C-4703-AC21-8AC551B2EED2}" type="slidenum">
              <a:rPr lang="ru-RU" smtClean="0">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2976214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solidFill>
                <a:srgbClr val="FFFFFF"/>
              </a:solidFill>
            </a:endParaRPr>
          </a:p>
        </p:txBody>
      </p:sp>
      <p:sp>
        <p:nvSpPr>
          <p:cNvPr id="3" name="Footer Placeholder 2"/>
          <p:cNvSpPr>
            <a:spLocks noGrp="1"/>
          </p:cNvSpPr>
          <p:nvPr>
            <p:ph type="ftr" sz="quarter" idx="11"/>
          </p:nvPr>
        </p:nvSpPr>
        <p:spPr/>
        <p:txBody>
          <a:bodyPr/>
          <a:lstStyle/>
          <a:p>
            <a:pPr>
              <a:defRPr/>
            </a:pPr>
            <a:endParaRPr lang="ru-RU">
              <a:solidFill>
                <a:srgbClr val="FFFFFF"/>
              </a:solidFill>
            </a:endParaRPr>
          </a:p>
        </p:txBody>
      </p:sp>
      <p:sp>
        <p:nvSpPr>
          <p:cNvPr id="4" name="Slide Number Placeholder 3"/>
          <p:cNvSpPr>
            <a:spLocks noGrp="1"/>
          </p:cNvSpPr>
          <p:nvPr>
            <p:ph type="sldNum" sz="quarter" idx="12"/>
          </p:nvPr>
        </p:nvSpPr>
        <p:spPr/>
        <p:txBody>
          <a:bodyPr/>
          <a:lstStyle/>
          <a:p>
            <a:pPr>
              <a:defRPr/>
            </a:pPr>
            <a:fld id="{79BB6845-83EB-43C4-ADE1-CB4CA118E433}" type="slidenum">
              <a:rPr lang="ru-RU" smtClean="0">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84189259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101"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21" y="731521"/>
            <a:ext cx="4017085" cy="4894731"/>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5"/>
            <a:ext cx="3388660" cy="21395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solidFill>
                <a:srgbClr val="FFFFFF"/>
              </a:solidFill>
            </a:endParaRPr>
          </a:p>
        </p:txBody>
      </p:sp>
      <p:sp>
        <p:nvSpPr>
          <p:cNvPr id="6" name="Footer Placeholder 5"/>
          <p:cNvSpPr>
            <a:spLocks noGrp="1"/>
          </p:cNvSpPr>
          <p:nvPr>
            <p:ph type="ftr" sz="quarter" idx="11"/>
          </p:nvPr>
        </p:nvSpPr>
        <p:spPr/>
        <p:txBody>
          <a:bodyPr/>
          <a:lstStyle/>
          <a:p>
            <a:pPr>
              <a:defRPr/>
            </a:pPr>
            <a:endParaRPr lang="ru-RU">
              <a:solidFill>
                <a:srgbClr val="FFFFFF"/>
              </a:solidFill>
            </a:endParaRPr>
          </a:p>
        </p:txBody>
      </p:sp>
      <p:sp>
        <p:nvSpPr>
          <p:cNvPr id="7" name="Slide Number Placeholder 6"/>
          <p:cNvSpPr>
            <a:spLocks noGrp="1"/>
          </p:cNvSpPr>
          <p:nvPr>
            <p:ph type="sldNum" sz="quarter" idx="12"/>
          </p:nvPr>
        </p:nvSpPr>
        <p:spPr/>
        <p:txBody>
          <a:bodyPr/>
          <a:lstStyle/>
          <a:p>
            <a:pPr>
              <a:defRPr/>
            </a:pPr>
            <a:fld id="{0581D09B-842B-439C-8AEC-50350C58F3CC}" type="slidenum">
              <a:rPr lang="ru-RU" smtClean="0">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94929597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3"/>
            <a:ext cx="4114800" cy="3127807"/>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7"/>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solidFill>
                <a:srgbClr val="FFFFFF"/>
              </a:solidFill>
            </a:endParaRPr>
          </a:p>
        </p:txBody>
      </p:sp>
      <p:sp>
        <p:nvSpPr>
          <p:cNvPr id="6" name="Footer Placeholder 5"/>
          <p:cNvSpPr>
            <a:spLocks noGrp="1"/>
          </p:cNvSpPr>
          <p:nvPr>
            <p:ph type="ftr" sz="quarter" idx="11"/>
          </p:nvPr>
        </p:nvSpPr>
        <p:spPr/>
        <p:txBody>
          <a:bodyPr/>
          <a:lstStyle/>
          <a:p>
            <a:pPr>
              <a:defRPr/>
            </a:pPr>
            <a:endParaRPr lang="ru-RU">
              <a:solidFill>
                <a:srgbClr val="FFFFFF"/>
              </a:solidFill>
            </a:endParaRPr>
          </a:p>
        </p:txBody>
      </p:sp>
      <p:sp>
        <p:nvSpPr>
          <p:cNvPr id="7" name="Slide Number Placeholder 6"/>
          <p:cNvSpPr>
            <a:spLocks noGrp="1"/>
          </p:cNvSpPr>
          <p:nvPr>
            <p:ph type="sldNum" sz="quarter" idx="12"/>
          </p:nvPr>
        </p:nvSpPr>
        <p:spPr/>
        <p:txBody>
          <a:bodyPr/>
          <a:lstStyle/>
          <a:p>
            <a:pPr>
              <a:defRPr/>
            </a:pPr>
            <a:fld id="{8188447B-3FD6-489F-A116-296F7AD582DD}" type="slidenum">
              <a:rPr lang="ru-RU" smtClean="0">
                <a:solidFill>
                  <a:srgbClr val="FFFFFF"/>
                </a:solidFill>
              </a:rPr>
              <a:pPr>
                <a:defRPr/>
              </a:pPr>
              <a:t>‹#›</a:t>
            </a:fld>
            <a:endParaRPr lang="ru-RU">
              <a:solidFill>
                <a:srgbClr val="FFFFFF"/>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extLst>
      <p:ext uri="{BB962C8B-B14F-4D97-AF65-F5344CB8AC3E}">
        <p14:creationId xmlns:p14="http://schemas.microsoft.com/office/powerpoint/2010/main" val="20146454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solidFill>
                <a:srgbClr val="FFFFFF"/>
              </a:solidFill>
            </a:endParaRPr>
          </a:p>
        </p:txBody>
      </p:sp>
      <p:sp>
        <p:nvSpPr>
          <p:cNvPr id="5" name="Footer Placeholder 4"/>
          <p:cNvSpPr>
            <a:spLocks noGrp="1"/>
          </p:cNvSpPr>
          <p:nvPr>
            <p:ph type="ftr" sz="quarter" idx="11"/>
          </p:nvPr>
        </p:nvSpPr>
        <p:spPr/>
        <p:txBody>
          <a:bodyPr/>
          <a:lstStyle/>
          <a:p>
            <a:pPr>
              <a:defRPr/>
            </a:pPr>
            <a:endParaRPr lang="ru-RU">
              <a:solidFill>
                <a:srgbClr val="FFFFFF"/>
              </a:solidFill>
            </a:endParaRPr>
          </a:p>
        </p:txBody>
      </p:sp>
      <p:sp>
        <p:nvSpPr>
          <p:cNvPr id="6" name="Slide Number Placeholder 5"/>
          <p:cNvSpPr>
            <a:spLocks noGrp="1"/>
          </p:cNvSpPr>
          <p:nvPr>
            <p:ph type="sldNum" sz="quarter" idx="12"/>
          </p:nvPr>
        </p:nvSpPr>
        <p:spPr/>
        <p:txBody>
          <a:bodyPr/>
          <a:lstStyle/>
          <a:p>
            <a:pPr>
              <a:defRPr/>
            </a:pPr>
            <a:fld id="{1899C99E-7DCD-4B38-B061-4108BC9919C4}" type="slidenum">
              <a:rPr lang="ru-RU" smtClean="0">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407223076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9" y="731524"/>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solidFill>
                <a:srgbClr val="FFFFFF"/>
              </a:solidFill>
            </a:endParaRPr>
          </a:p>
        </p:txBody>
      </p:sp>
      <p:sp>
        <p:nvSpPr>
          <p:cNvPr id="5" name="Footer Placeholder 4"/>
          <p:cNvSpPr>
            <a:spLocks noGrp="1"/>
          </p:cNvSpPr>
          <p:nvPr>
            <p:ph type="ftr" sz="quarter" idx="11"/>
          </p:nvPr>
        </p:nvSpPr>
        <p:spPr/>
        <p:txBody>
          <a:bodyPr/>
          <a:lstStyle/>
          <a:p>
            <a:pPr>
              <a:defRPr/>
            </a:pPr>
            <a:endParaRPr lang="ru-RU">
              <a:solidFill>
                <a:srgbClr val="FFFFFF"/>
              </a:solidFill>
            </a:endParaRPr>
          </a:p>
        </p:txBody>
      </p:sp>
      <p:sp>
        <p:nvSpPr>
          <p:cNvPr id="6" name="Slide Number Placeholder 5"/>
          <p:cNvSpPr>
            <a:spLocks noGrp="1"/>
          </p:cNvSpPr>
          <p:nvPr>
            <p:ph type="sldNum" sz="quarter" idx="12"/>
          </p:nvPr>
        </p:nvSpPr>
        <p:spPr/>
        <p:txBody>
          <a:bodyPr/>
          <a:lstStyle/>
          <a:p>
            <a:pPr>
              <a:defRPr/>
            </a:pPr>
            <a:fld id="{91E75CBB-F3BC-483E-ACF8-91842C356B22}" type="slidenum">
              <a:rPr lang="ru-RU" smtClean="0">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157968428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4724401"/>
            <a:ext cx="7772400" cy="704851"/>
          </a:xfrm>
          <a:extLst/>
        </p:spPr>
        <p:txBody>
          <a:bodyPr/>
          <a:lstStyle>
            <a:lvl1pPr>
              <a:defRPr sz="3600">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09600" y="5410200"/>
            <a:ext cx="7772400" cy="685800"/>
          </a:xfrm>
          <a:extLst/>
        </p:spPr>
        <p:txBody>
          <a:bodyPr/>
          <a:lstStyle>
            <a:lvl1pPr marL="0" indent="0">
              <a:buFontTx/>
              <a:buNone/>
              <a:defRPr sz="24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35472169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612789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A0BB229-F613-4036-8ACC-ECC3696CD9CD}"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9417466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990600" y="25146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724400" y="25146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7459541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8621440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8591184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1771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8" y="273049"/>
            <a:ext cx="3008313" cy="1162051"/>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12998440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41961292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4786432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77000" y="1752600"/>
            <a:ext cx="1828800" cy="5029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90600" y="1752600"/>
            <a:ext cx="5334000" cy="5029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41374673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4724400"/>
            <a:ext cx="7772400" cy="704851"/>
          </a:xfrm>
          <a:extLst/>
        </p:spPr>
        <p:txBody>
          <a:bodyPr/>
          <a:lstStyle>
            <a:lvl1pPr>
              <a:defRPr sz="3600">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09600" y="5410200"/>
            <a:ext cx="7772400" cy="685800"/>
          </a:xfrm>
          <a:extLst/>
        </p:spPr>
        <p:txBody>
          <a:bodyPr/>
          <a:lstStyle>
            <a:lvl1pPr marL="0" indent="0">
              <a:buFontTx/>
              <a:buNone/>
              <a:defRPr sz="24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1647103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6" y="273049"/>
            <a:ext cx="3008313"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0BB229-F613-4036-8ACC-ECC3696CD9CD}" type="slidenum">
              <a:rPr lang="ru-RU" smtClean="0"/>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5803765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41503943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990600" y="25146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724400" y="25146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8956463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8504807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6542744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67201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49"/>
            <a:ext cx="3008313" cy="1162051"/>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6182100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8525762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756863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77000" y="1752600"/>
            <a:ext cx="1828800" cy="5029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90600" y="1752600"/>
            <a:ext cx="5334000" cy="5029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852743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D2BA2C-D0DF-44E1-8E22-8C40745EBF5E}" type="datetimeFigureOut">
              <a:rPr lang="ru-RU" smtClean="0"/>
              <a:pPr/>
              <a:t>23.01.2019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0BB229-F613-4036-8ACC-ECC3696CD9C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7.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7.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2BA2C-D0DF-44E1-8E22-8C40745EBF5E}" type="datetimeFigureOut">
              <a:rPr lang="ru-RU" smtClean="0"/>
              <a:pPr/>
              <a:t>23.01.2019</a:t>
            </a:fld>
            <a:endParaRPr lang="ru-RU"/>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BB229-F613-4036-8ACC-ECC3696CD9C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3"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76865" y="2490136"/>
            <a:ext cx="6798736" cy="3444997"/>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356676"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D2BA2C-D0DF-44E1-8E22-8C40745EBF5E}" type="datetimeFigureOut">
              <a:rPr lang="ru-RU" smtClean="0"/>
              <a:pPr/>
              <a:t>23.01.2019</a:t>
            </a:fld>
            <a:endParaRPr lang="ru-RU"/>
          </a:p>
        </p:txBody>
      </p:sp>
      <p:sp>
        <p:nvSpPr>
          <p:cNvPr id="5" name="Footer Placeholder 4"/>
          <p:cNvSpPr>
            <a:spLocks noGrp="1"/>
          </p:cNvSpPr>
          <p:nvPr>
            <p:ph type="ftr" sz="quarter" idx="3"/>
          </p:nvPr>
        </p:nvSpPr>
        <p:spPr>
          <a:xfrm>
            <a:off x="1176870"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0BB229-F613-4036-8ACC-ECC3696CD9CD}" type="slidenum">
              <a:rPr lang="ru-RU" smtClean="0"/>
              <a:pPr/>
              <a:t>‹#›</a:t>
            </a:fld>
            <a:endParaRPr lang="ru-RU"/>
          </a:p>
        </p:txBody>
      </p:sp>
    </p:spTree>
    <p:extLst>
      <p:ext uri="{BB962C8B-B14F-4D97-AF65-F5344CB8AC3E}">
        <p14:creationId xmlns:p14="http://schemas.microsoft.com/office/powerpoint/2010/main" val="2995371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3"/>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09"/>
            <a:ext cx="6589200" cy="1280891"/>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21"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CBD2BA2C-D0DF-44E1-8E22-8C40745EBF5E}" type="datetimeFigureOut">
              <a:rPr lang="ru-RU" smtClean="0"/>
              <a:pPr/>
              <a:t>23.01.2019</a:t>
            </a:fld>
            <a:endParaRPr lang="ru-RU"/>
          </a:p>
        </p:txBody>
      </p:sp>
      <p:sp>
        <p:nvSpPr>
          <p:cNvPr id="5" name="Footer Placeholder 4"/>
          <p:cNvSpPr>
            <a:spLocks noGrp="1"/>
          </p:cNvSpPr>
          <p:nvPr>
            <p:ph type="ftr" sz="quarter" idx="3"/>
          </p:nvPr>
        </p:nvSpPr>
        <p:spPr>
          <a:xfrm>
            <a:off x="1942415" y="6135812"/>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11228" y="787784"/>
            <a:ext cx="584978" cy="365125"/>
          </a:xfrm>
          <a:prstGeom prst="rect">
            <a:avLst/>
          </a:prstGeom>
        </p:spPr>
        <p:txBody>
          <a:bodyPr vert="horz" lIns="91440" tIns="45720" rIns="91440" bIns="45720" rtlCol="0" anchor="ctr"/>
          <a:lstStyle>
            <a:lvl1pPr algn="r">
              <a:defRPr sz="2000">
                <a:solidFill>
                  <a:srgbClr val="FEFFFF"/>
                </a:solidFill>
              </a:defRPr>
            </a:lvl1pPr>
          </a:lstStyle>
          <a:p>
            <a:fld id="{DA0BB229-F613-4036-8ACC-ECC3696CD9CD}" type="slidenum">
              <a:rPr lang="ru-RU" smtClean="0"/>
              <a:pPr/>
              <a:t>‹#›</a:t>
            </a:fld>
            <a:endParaRPr lang="ru-RU"/>
          </a:p>
        </p:txBody>
      </p:sp>
    </p:spTree>
    <p:extLst>
      <p:ext uri="{BB962C8B-B14F-4D97-AF65-F5344CB8AC3E}">
        <p14:creationId xmlns:p14="http://schemas.microsoft.com/office/powerpoint/2010/main" val="121679163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sz="2400">
                <a:solidFill>
                  <a:srgbClr val="000000"/>
                </a:solidFill>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ru-RU" sz="2400">
                  <a:solidFill>
                    <a:srgbClr val="000000"/>
                  </a:solidFill>
                  <a:latin typeface="Times New Roman"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sz="1200">
                  <a:solidFill>
                    <a:srgbClr val="000000"/>
                  </a:solidFill>
                </a:endParaRPr>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07593" name="Rectangle 9"/>
          <p:cNvSpPr>
            <a:spLocks noGrp="1" noChangeArrowheads="1"/>
          </p:cNvSpPr>
          <p:nvPr>
            <p:ph type="dt" sz="half" idx="2"/>
          </p:nvPr>
        </p:nvSpPr>
        <p:spPr bwMode="auto">
          <a:xfrm>
            <a:off x="914400" y="6251575"/>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defRPr/>
            </a:pPr>
            <a:endParaRPr lang="ru-RU">
              <a:solidFill>
                <a:srgbClr val="000000"/>
              </a:solidFill>
            </a:endParaRPr>
          </a:p>
        </p:txBody>
      </p:sp>
      <p:sp>
        <p:nvSpPr>
          <p:cNvPr id="707594" name="Rectangle 10"/>
          <p:cNvSpPr>
            <a:spLocks noGrp="1" noChangeArrowheads="1"/>
          </p:cNvSpPr>
          <p:nvPr>
            <p:ph type="ftr" sz="quarter" idx="3"/>
          </p:nvPr>
        </p:nvSpPr>
        <p:spPr bwMode="auto">
          <a:xfrm>
            <a:off x="3352800" y="6248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defRPr/>
            </a:pPr>
            <a:endParaRPr lang="ru-RU">
              <a:solidFill>
                <a:srgbClr val="000000"/>
              </a:solidFill>
            </a:endParaRPr>
          </a:p>
        </p:txBody>
      </p:sp>
      <p:sp>
        <p:nvSpPr>
          <p:cNvPr id="707595" name="Rectangle 11"/>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defRPr/>
            </a:pPr>
            <a:fld id="{85180FC9-78F4-4652-9E73-B5F09809622D}" type="slidenum">
              <a:rPr lang="ru-RU">
                <a:solidFill>
                  <a:srgbClr val="000000"/>
                </a:solidFill>
              </a:rPr>
              <a:pPr fontAlgn="base">
                <a:spcBef>
                  <a:spcPct val="0"/>
                </a:spcBef>
                <a:spcAft>
                  <a:spcPct val="0"/>
                </a:spcAft>
                <a:defRPr/>
              </a:pPr>
              <a:t>‹#›</a:t>
            </a:fld>
            <a:endParaRPr lang="ru-RU">
              <a:solidFill>
                <a:srgbClr val="000000"/>
              </a:solidFill>
            </a:endParaRPr>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sz="1200">
              <a:solidFill>
                <a:srgbClr val="000000"/>
              </a:solidFill>
            </a:endParaRPr>
          </a:p>
        </p:txBody>
      </p:sp>
    </p:spTree>
    <p:extLst>
      <p:ext uri="{BB962C8B-B14F-4D97-AF65-F5344CB8AC3E}">
        <p14:creationId xmlns:p14="http://schemas.microsoft.com/office/powerpoint/2010/main" val="64442992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ransition>
    <p:zoom/>
  </p:transition>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95"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solidFill>
                  <a:prstClr val="black">
                    <a:lumMod val="50000"/>
                    <a:lumOff val="50000"/>
                  </a:prstClr>
                </a:solidFill>
              </a:rPr>
              <a:pPr/>
              <a:t>23.01.2019</a:t>
            </a:fld>
            <a:endParaRPr lang="ru-RU">
              <a:solidFill>
                <a:prstClr val="black">
                  <a:lumMod val="50000"/>
                  <a:lumOff val="50000"/>
                </a:prstClr>
              </a:solidFill>
            </a:endParaRPr>
          </a:p>
        </p:txBody>
      </p:sp>
      <p:sp>
        <p:nvSpPr>
          <p:cNvPr id="5" name="Footer Placeholder 4"/>
          <p:cNvSpPr>
            <a:spLocks noGrp="1"/>
          </p:cNvSpPr>
          <p:nvPr>
            <p:ph type="ftr" sz="quarter" idx="3"/>
          </p:nvPr>
        </p:nvSpPr>
        <p:spPr>
          <a:xfrm>
            <a:off x="457205"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36276070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752605"/>
            <a:ext cx="7315200" cy="71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Rectangle 3"/>
          <p:cNvSpPr>
            <a:spLocks noGrp="1" noChangeArrowheads="1"/>
          </p:cNvSpPr>
          <p:nvPr>
            <p:ph type="body" idx="1"/>
          </p:nvPr>
        </p:nvSpPr>
        <p:spPr bwMode="auto">
          <a:xfrm>
            <a:off x="990600" y="2514600"/>
            <a:ext cx="7315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Tree>
    <p:extLst>
      <p:ext uri="{BB962C8B-B14F-4D97-AF65-F5344CB8AC3E}">
        <p14:creationId xmlns:p14="http://schemas.microsoft.com/office/powerpoint/2010/main" val="356358479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fontAlgn="base">
        <a:spcBef>
          <a:spcPct val="0"/>
        </a:spcBef>
        <a:spcAft>
          <a:spcPct val="0"/>
        </a:spcAft>
        <a:defRPr sz="4400">
          <a:solidFill>
            <a:schemeClr val="tx1"/>
          </a:solidFill>
          <a:latin typeface="Microsoft Sans Serif" pitchFamily="34" charset="0"/>
        </a:defRPr>
      </a:lvl6pPr>
      <a:lvl7pPr marL="914400" algn="l" rtl="0" fontAlgn="base">
        <a:spcBef>
          <a:spcPct val="0"/>
        </a:spcBef>
        <a:spcAft>
          <a:spcPct val="0"/>
        </a:spcAft>
        <a:defRPr sz="4400">
          <a:solidFill>
            <a:schemeClr val="tx1"/>
          </a:solidFill>
          <a:latin typeface="Microsoft Sans Serif" pitchFamily="34" charset="0"/>
        </a:defRPr>
      </a:lvl7pPr>
      <a:lvl8pPr marL="1371600" algn="l" rtl="0" fontAlgn="base">
        <a:spcBef>
          <a:spcPct val="0"/>
        </a:spcBef>
        <a:spcAft>
          <a:spcPct val="0"/>
        </a:spcAft>
        <a:defRPr sz="4400">
          <a:solidFill>
            <a:schemeClr val="tx1"/>
          </a:solidFill>
          <a:latin typeface="Microsoft Sans Serif" pitchFamily="34" charset="0"/>
        </a:defRPr>
      </a:lvl8pPr>
      <a:lvl9pPr marL="1828800" algn="l" rtl="0" fontAlgn="base">
        <a:spcBef>
          <a:spcPct val="0"/>
        </a:spcBef>
        <a:spcAft>
          <a:spcPct val="0"/>
        </a:spcAft>
        <a:defRPr sz="4400">
          <a:solidFill>
            <a:schemeClr val="tx1"/>
          </a:solidFill>
          <a:latin typeface="Microsoft Sans Serif"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752601"/>
            <a:ext cx="7315200" cy="71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Rectangle 3"/>
          <p:cNvSpPr>
            <a:spLocks noGrp="1" noChangeArrowheads="1"/>
          </p:cNvSpPr>
          <p:nvPr>
            <p:ph type="body" idx="1"/>
          </p:nvPr>
        </p:nvSpPr>
        <p:spPr bwMode="auto">
          <a:xfrm>
            <a:off x="990600" y="2514600"/>
            <a:ext cx="7315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Tree>
    <p:extLst>
      <p:ext uri="{BB962C8B-B14F-4D97-AF65-F5344CB8AC3E}">
        <p14:creationId xmlns:p14="http://schemas.microsoft.com/office/powerpoint/2010/main" val="232145098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Microsoft Sans Serif" pitchFamily="34" charset="0"/>
        </a:defRPr>
      </a:lvl2pPr>
      <a:lvl3pPr algn="l" rtl="0" eaLnBrk="0" fontAlgn="base" hangingPunct="0">
        <a:spcBef>
          <a:spcPct val="0"/>
        </a:spcBef>
        <a:spcAft>
          <a:spcPct val="0"/>
        </a:spcAft>
        <a:defRPr sz="4400">
          <a:solidFill>
            <a:schemeClr val="tx1"/>
          </a:solidFill>
          <a:latin typeface="Microsoft Sans Serif" pitchFamily="34" charset="0"/>
        </a:defRPr>
      </a:lvl3pPr>
      <a:lvl4pPr algn="l" rtl="0" eaLnBrk="0" fontAlgn="base" hangingPunct="0">
        <a:spcBef>
          <a:spcPct val="0"/>
        </a:spcBef>
        <a:spcAft>
          <a:spcPct val="0"/>
        </a:spcAft>
        <a:defRPr sz="4400">
          <a:solidFill>
            <a:schemeClr val="tx1"/>
          </a:solidFill>
          <a:latin typeface="Microsoft Sans Serif" pitchFamily="34" charset="0"/>
        </a:defRPr>
      </a:lvl4pPr>
      <a:lvl5pPr algn="l" rtl="0" eaLnBrk="0" fontAlgn="base" hangingPunct="0">
        <a:spcBef>
          <a:spcPct val="0"/>
        </a:spcBef>
        <a:spcAft>
          <a:spcPct val="0"/>
        </a:spcAft>
        <a:defRPr sz="4400">
          <a:solidFill>
            <a:schemeClr val="tx1"/>
          </a:solidFill>
          <a:latin typeface="Microsoft Sans Serif" pitchFamily="34" charset="0"/>
        </a:defRPr>
      </a:lvl5pPr>
      <a:lvl6pPr marL="457200" algn="l" rtl="0" fontAlgn="base">
        <a:spcBef>
          <a:spcPct val="0"/>
        </a:spcBef>
        <a:spcAft>
          <a:spcPct val="0"/>
        </a:spcAft>
        <a:defRPr sz="4400">
          <a:solidFill>
            <a:schemeClr val="tx1"/>
          </a:solidFill>
          <a:latin typeface="Microsoft Sans Serif" pitchFamily="34" charset="0"/>
        </a:defRPr>
      </a:lvl6pPr>
      <a:lvl7pPr marL="914400" algn="l" rtl="0" fontAlgn="base">
        <a:spcBef>
          <a:spcPct val="0"/>
        </a:spcBef>
        <a:spcAft>
          <a:spcPct val="0"/>
        </a:spcAft>
        <a:defRPr sz="4400">
          <a:solidFill>
            <a:schemeClr val="tx1"/>
          </a:solidFill>
          <a:latin typeface="Microsoft Sans Serif" pitchFamily="34" charset="0"/>
        </a:defRPr>
      </a:lvl7pPr>
      <a:lvl8pPr marL="1371600" algn="l" rtl="0" fontAlgn="base">
        <a:spcBef>
          <a:spcPct val="0"/>
        </a:spcBef>
        <a:spcAft>
          <a:spcPct val="0"/>
        </a:spcAft>
        <a:defRPr sz="4400">
          <a:solidFill>
            <a:schemeClr val="tx1"/>
          </a:solidFill>
          <a:latin typeface="Microsoft Sans Serif" pitchFamily="34" charset="0"/>
        </a:defRPr>
      </a:lvl8pPr>
      <a:lvl9pPr marL="1828800" algn="l" rtl="0" fontAlgn="base">
        <a:spcBef>
          <a:spcPct val="0"/>
        </a:spcBef>
        <a:spcAft>
          <a:spcPct val="0"/>
        </a:spcAft>
        <a:defRPr sz="4400">
          <a:solidFill>
            <a:schemeClr val="tx1"/>
          </a:solidFill>
          <a:latin typeface="Microsoft Sans Serif"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4.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6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3.jpeg"/><Relationship Id="rId4" Type="http://schemas.openxmlformats.org/officeDocument/2006/relationships/image" Target="../media/image72.jpeg"/></Relationships>
</file>

<file path=ppt/slides/_rels/slide6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7.jpeg"/></Relationships>
</file>

<file path=ppt/slides/_rels/slide6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87.jpeg"/><Relationship Id="rId4" Type="http://schemas.openxmlformats.org/officeDocument/2006/relationships/image" Target="../media/image86.jpeg"/></Relationships>
</file>

<file path=ppt/slides/_rels/slide73.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90.jpeg"/><Relationship Id="rId4" Type="http://schemas.openxmlformats.org/officeDocument/2006/relationships/image" Target="../media/image89.jpeg"/></Relationships>
</file>

<file path=ppt/slides/_rels/slide7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0.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7.xml"/><Relationship Id="rId4" Type="http://schemas.openxmlformats.org/officeDocument/2006/relationships/image" Target="../media/image103.jpeg"/></Relationships>
</file>

<file path=ppt/slides/_rels/slide81.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7.xml"/><Relationship Id="rId4" Type="http://schemas.openxmlformats.org/officeDocument/2006/relationships/image" Target="../media/image106.jpeg"/></Relationships>
</file>

<file path=ppt/slides/_rels/slide82.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0.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521824" cy="6667296"/>
          </a:xfrm>
        </p:spPr>
        <p:txBody>
          <a:bodyPr/>
          <a:lstStyle/>
          <a:p>
            <a:pPr marL="0" lvl="0" indent="0" algn="ctr" fontAlgn="base">
              <a:spcAft>
                <a:spcPct val="0"/>
              </a:spcAft>
              <a:buNone/>
              <a:defRPr/>
            </a:pPr>
            <a:r>
              <a:rPr lang="ru-RU" sz="2400" dirty="0" smtClean="0">
                <a:ln w="19050"/>
                <a:solidFill>
                  <a:srgbClr val="000066"/>
                </a:solidFill>
                <a:effectLst>
                  <a:outerShdw blurRad="60007" dist="200025" dir="15000000" sy="30000" kx="-1800000" algn="bl" rotWithShape="0">
                    <a:prstClr val="black">
                      <a:alpha val="32000"/>
                    </a:prstClr>
                  </a:outerShdw>
                </a:effectLst>
                <a:latin typeface="Arial Black" pitchFamily="34" charset="0"/>
                <a:ea typeface="+mn-ea"/>
                <a:cs typeface="+mn-cs"/>
              </a:rPr>
              <a:t>        Всероссийский</a:t>
            </a:r>
            <a:br>
              <a:rPr lang="ru-RU" sz="2400" dirty="0" smtClean="0">
                <a:ln w="19050"/>
                <a:solidFill>
                  <a:srgbClr val="000066"/>
                </a:solidFill>
                <a:effectLst>
                  <a:outerShdw blurRad="60007" dist="200025" dir="15000000" sy="30000" kx="-1800000" algn="bl" rotWithShape="0">
                    <a:prstClr val="black">
                      <a:alpha val="32000"/>
                    </a:prstClr>
                  </a:outerShdw>
                </a:effectLst>
                <a:latin typeface="Arial Black" pitchFamily="34" charset="0"/>
                <a:ea typeface="+mn-ea"/>
                <a:cs typeface="+mn-cs"/>
              </a:rPr>
            </a:br>
            <a:r>
              <a:rPr lang="ru-RU" sz="2400" dirty="0" smtClean="0">
                <a:ln w="19050"/>
                <a:solidFill>
                  <a:srgbClr val="000066"/>
                </a:solidFill>
                <a:effectLst>
                  <a:outerShdw blurRad="60007" dist="200025" dir="15000000" sy="30000" kx="-1800000" algn="bl" rotWithShape="0">
                    <a:prstClr val="black">
                      <a:alpha val="32000"/>
                    </a:prstClr>
                  </a:outerShdw>
                </a:effectLst>
                <a:latin typeface="Arial Black" pitchFamily="34" charset="0"/>
                <a:ea typeface="+mn-ea"/>
                <a:cs typeface="+mn-cs"/>
              </a:rPr>
              <a:t>               проект МЧС  </a:t>
            </a:r>
            <a:r>
              <a:rPr lang="ru-RU" sz="2400" dirty="0">
                <a:ln w="19050"/>
                <a:solidFill>
                  <a:srgbClr val="000066"/>
                </a:solidFill>
                <a:effectLst>
                  <a:outerShdw blurRad="60007" dist="200025" dir="15000000" sy="30000" kx="-1800000" algn="bl" rotWithShape="0">
                    <a:prstClr val="black">
                      <a:alpha val="32000"/>
                    </a:prstClr>
                  </a:outerShdw>
                </a:effectLst>
                <a:latin typeface="Arial Black" pitchFamily="34" charset="0"/>
                <a:ea typeface="+mn-ea"/>
                <a:cs typeface="+mn-cs"/>
              </a:rPr>
              <a:t>России</a:t>
            </a:r>
            <a:r>
              <a:rPr lang="ru-RU" sz="3200" dirty="0">
                <a:ln w="19050"/>
                <a:solidFill>
                  <a:srgbClr val="000066"/>
                </a:solidFill>
                <a:effectLst>
                  <a:outerShdw blurRad="60007" dist="200025" dir="15000000" sy="30000" kx="-1800000" algn="bl" rotWithShape="0">
                    <a:prstClr val="black">
                      <a:alpha val="32000"/>
                    </a:prstClr>
                  </a:outerShdw>
                </a:effectLst>
                <a:latin typeface="Arial Black" pitchFamily="34" charset="0"/>
                <a:ea typeface="+mn-ea"/>
                <a:cs typeface="+mn-cs"/>
              </a:rPr>
              <a:t/>
            </a:r>
            <a:br>
              <a:rPr lang="ru-RU" sz="3200" dirty="0">
                <a:ln w="19050"/>
                <a:solidFill>
                  <a:srgbClr val="000066"/>
                </a:solidFill>
                <a:effectLst>
                  <a:outerShdw blurRad="60007" dist="200025" dir="15000000" sy="30000" kx="-1800000" algn="bl" rotWithShape="0">
                    <a:prstClr val="black">
                      <a:alpha val="32000"/>
                    </a:prstClr>
                  </a:outerShdw>
                </a:effectLst>
                <a:latin typeface="Arial Black" pitchFamily="34" charset="0"/>
                <a:ea typeface="+mn-ea"/>
                <a:cs typeface="+mn-cs"/>
              </a:rPr>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solidFill>
                  <a:srgbClr val="FF0000"/>
                </a:solidFill>
              </a:rPr>
              <a:t>НАВЫКИ  ОКАЗАНИЯ </a:t>
            </a:r>
            <a:br>
              <a:rPr lang="ru-RU" b="1" dirty="0" smtClean="0">
                <a:solidFill>
                  <a:srgbClr val="FF0000"/>
                </a:solidFill>
              </a:rPr>
            </a:br>
            <a:r>
              <a:rPr lang="ru-RU" b="1" dirty="0" smtClean="0">
                <a:solidFill>
                  <a:srgbClr val="FF0000"/>
                </a:solidFill>
              </a:rPr>
              <a:t>ПЕРВОЙ ПОМОЩИ</a:t>
            </a:r>
            <a:endParaRPr lang="ru-RU" b="1" dirty="0">
              <a:solidFill>
                <a:srgbClr val="FF0000"/>
              </a:solidFill>
            </a:endParaRPr>
          </a:p>
        </p:txBody>
      </p:sp>
      <p:pic>
        <p:nvPicPr>
          <p:cNvPr id="3" name="Picture 3" descr="C:\Users\класс26-09\Desktop\kzf7cbmdaq-800x600.jpg"/>
          <p:cNvPicPr>
            <a:picLocks noChangeAspect="1" noChangeArrowheads="1"/>
          </p:cNvPicPr>
          <p:nvPr/>
        </p:nvPicPr>
        <p:blipFill>
          <a:blip r:embed="rId2" cstate="print">
            <a:extLst/>
          </a:blip>
          <a:srcRect/>
          <a:stretch>
            <a:fillRect/>
          </a:stretch>
        </p:blipFill>
        <p:spPr bwMode="auto">
          <a:xfrm rot="10800000" flipH="1" flipV="1">
            <a:off x="179512" y="153066"/>
            <a:ext cx="2866162" cy="19089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Tree>
    <p:extLst>
      <p:ext uri="{BB962C8B-B14F-4D97-AF65-F5344CB8AC3E}">
        <p14:creationId xmlns:p14="http://schemas.microsoft.com/office/powerpoint/2010/main" val="2362981317"/>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3"/>
            <a:ext cx="9036496" cy="5135765"/>
          </a:xfrm>
          <a:prstGeom prst="rect">
            <a:avLst/>
          </a:prstGeom>
        </p:spPr>
        <p:txBody>
          <a:bodyPr wrap="square">
            <a:spAutoFit/>
          </a:bodyPr>
          <a:lstStyle/>
          <a:p>
            <a:pPr>
              <a:lnSpc>
                <a:spcPct val="115000"/>
              </a:lnSpc>
              <a:spcAft>
                <a:spcPts val="1000"/>
              </a:spcAft>
            </a:pPr>
            <a:r>
              <a:rPr lang="ru-RU" sz="3200" b="1" i="1" dirty="0">
                <a:solidFill>
                  <a:srgbClr val="003300"/>
                </a:solidFill>
                <a:latin typeface="Times New Roman" panose="02020603050405020304" pitchFamily="18" charset="0"/>
                <a:ea typeface="Times New Roman" panose="02020603050405020304" pitchFamily="18" charset="0"/>
                <a:cs typeface="Times New Roman" panose="02020603050405020304" pitchFamily="18" charset="0"/>
              </a:rPr>
              <a:t>5. Мероприятия по проведению сердечно-легочной реанимации до появления признаков жизни:</a:t>
            </a:r>
            <a:endParaRPr lang="ru-RU" sz="3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32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 давление руками на грудину пострадавшего;</a:t>
            </a:r>
            <a:endParaRPr lang="ru-RU" sz="3200" b="1" i="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32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искусственное дыхание «Рот ко рту»;</a:t>
            </a:r>
            <a:endParaRPr lang="ru-RU" sz="3200" b="1" i="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32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3) искусственное дыхание «Рот к носу»;</a:t>
            </a:r>
            <a:endParaRPr lang="ru-RU" sz="3200" b="1" i="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32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4) искусственное дыхание с использованием устройства для искусственного дыхания</a:t>
            </a:r>
            <a:r>
              <a:rPr lang="ru-RU" sz="3200" b="1" i="1" baseline="300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&lt;*&gt;</a:t>
            </a:r>
            <a:r>
              <a:rPr lang="ru-RU" sz="32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32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9518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99427"/>
            <a:ext cx="9036496" cy="5622052"/>
          </a:xfrm>
          <a:prstGeom prst="rect">
            <a:avLst/>
          </a:prstGeom>
        </p:spPr>
        <p:txBody>
          <a:bodyPr wrap="square">
            <a:spAutoFit/>
          </a:bodyPr>
          <a:lstStyle/>
          <a:p>
            <a:pPr>
              <a:lnSpc>
                <a:spcPct val="115000"/>
              </a:lnSpc>
              <a:spcAft>
                <a:spcPts val="1000"/>
              </a:spcAft>
            </a:pPr>
            <a:r>
              <a:rPr lang="ru-RU" sz="20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6. Мероприятия по поддержанию проходимости дыхательных путей:</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1) придание устойчивого бокового положения;</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2) запрокидывание головы с подъёмом подбородка;</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3) выдвижение нижней челюсти.</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000" b="1" i="1" dirty="0">
                <a:solidFill>
                  <a:srgbClr val="984806"/>
                </a:solidFill>
                <a:latin typeface="Times New Roman" panose="02020603050405020304" pitchFamily="18" charset="0"/>
                <a:ea typeface="Times New Roman" panose="02020603050405020304" pitchFamily="18" charset="0"/>
                <a:cs typeface="Times New Roman" panose="02020603050405020304" pitchFamily="18" charset="0"/>
              </a:rPr>
              <a:t>7. Мероприятия по обзорному осмотру пострадавшего и временной остановке наружного кровотечения:</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1) обзорный осмотр пострадавшего на наличие кровотечений;</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2) пальцевое прижатие артерии;</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3) наложение жгута;</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4) максимальное сгибание конечности в суставе;</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5) прямое давление на рану;</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6) наложение давящей повязки.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0021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
            <a:ext cx="9144000" cy="6378669"/>
          </a:xfrm>
          <a:prstGeom prst="rect">
            <a:avLst/>
          </a:prstGeom>
        </p:spPr>
        <p:txBody>
          <a:bodyPr wrap="square">
            <a:spAutoFit/>
          </a:bodyPr>
          <a:lstStyle/>
          <a:p>
            <a:pPr>
              <a:lnSpc>
                <a:spcPct val="115000"/>
              </a:lnSpc>
              <a:spcAft>
                <a:spcPts val="1000"/>
              </a:spcAft>
            </a:pPr>
            <a:r>
              <a:rPr lang="ru-RU" sz="2000" b="1" i="1" dirty="0">
                <a:solidFill>
                  <a:srgbClr val="0F243E"/>
                </a:solidFill>
                <a:latin typeface="Times New Roman" panose="02020603050405020304" pitchFamily="18" charset="0"/>
                <a:ea typeface="Times New Roman" panose="02020603050405020304" pitchFamily="18" charset="0"/>
                <a:cs typeface="Times New Roman" panose="02020603050405020304" pitchFamily="18" charset="0"/>
              </a:rPr>
              <a:t>8. Мероприятия по подробному осмотру пострадавшего в целях выявления признаков травм, отравлений и других состояний, угрожающих его жизни и здоровью, и по оказанию первой помощи в случае выявления указанных состояний:</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1) проведение осмотра </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головы;</a:t>
            </a:r>
            <a:r>
              <a:rPr lang="ru-RU" sz="1100" dirty="0" smtClean="0">
                <a:latin typeface="Calibri" panose="020F0502020204030204" pitchFamily="34" charset="0"/>
                <a:ea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2</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проведение осмотра шеи;</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3) проведение осмотра </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груди; 4</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проведение осмотра спины;</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5) проведение осмотра живота и </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таза; 6</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проведение осмотра конечностей;</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7) наложение повязок при травмах различных областей тела, в том числе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окклюзионной</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(герметизирующей) при ранении грудной клетки;</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8) проведение иммобилизации (с помощью подручных средств,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аутоиммобилизация</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с использованием изделий медицинского назначения</a:t>
            </a:r>
            <a:r>
              <a:rPr lang="ru-RU" sz="1400" baseline="30000" dirty="0">
                <a:solidFill>
                  <a:srgbClr val="B22222"/>
                </a:solidFill>
                <a:latin typeface="Times New Roman" panose="02020603050405020304" pitchFamily="18" charset="0"/>
                <a:ea typeface="Times New Roman" panose="02020603050405020304" pitchFamily="18" charset="0"/>
                <a:cs typeface="Times New Roman" panose="02020603050405020304" pitchFamily="18" charset="0"/>
              </a:rPr>
              <a:t>&lt;*&gt;</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9) фиксация шейного отдела позвоночника (вручную, подручными средствами, с использованием изделий медицинского назначения</a:t>
            </a:r>
            <a:r>
              <a:rPr lang="ru-RU" sz="1400" baseline="30000" dirty="0">
                <a:solidFill>
                  <a:srgbClr val="B22222"/>
                </a:solidFill>
                <a:latin typeface="Times New Roman" panose="02020603050405020304" pitchFamily="18" charset="0"/>
                <a:ea typeface="Times New Roman" panose="02020603050405020304" pitchFamily="18" charset="0"/>
                <a:cs typeface="Times New Roman" panose="02020603050405020304" pitchFamily="18" charset="0"/>
              </a:rPr>
              <a:t>&lt;*&gt;</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10) прекращение воздействия опасных химических веществ на пострадавшего (промывание желудка путём приёма воды и вызывания рвоты, удаление с повреждённой поверхности и промывание повреждённой поверхности проточной водой);</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11) местное охлаждение при травмах, термических ожогах и иных воздействиях высоких температур или теплового излучения;</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1400" dirty="0">
                <a:latin typeface="Times New Roman" panose="02020603050405020304" pitchFamily="18" charset="0"/>
                <a:ea typeface="Times New Roman" panose="02020603050405020304" pitchFamily="18" charset="0"/>
                <a:cs typeface="Times New Roman" panose="02020603050405020304" pitchFamily="18" charset="0"/>
              </a:rPr>
              <a:t>12) термоизоляция при отморожениях и других эффектах воздействия низких температур</a:t>
            </a:r>
            <a:r>
              <a:rPr lang="ru-RU" sz="12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4366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332659"/>
            <a:ext cx="7596336" cy="7047057"/>
          </a:xfrm>
          <a:prstGeom prst="rect">
            <a:avLst/>
          </a:prstGeom>
        </p:spPr>
        <p:txBody>
          <a:bodyPr wrap="square">
            <a:spAutoFit/>
          </a:bodyPr>
          <a:lstStyle/>
          <a:p>
            <a:pPr>
              <a:lnSpc>
                <a:spcPct val="115000"/>
              </a:lnSpc>
              <a:spcAft>
                <a:spcPts val="1000"/>
              </a:spcAft>
            </a:pPr>
            <a:r>
              <a:rPr lang="ru-RU" sz="28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9. Придание пострадавшему оптимального положения тела.</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10. Контроль состояния пострадавшего (сознание, дыхание, кровообращение) и оказание психологической поддержки.</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800" b="1" i="1" dirty="0">
                <a:solidFill>
                  <a:srgbClr val="4F6228"/>
                </a:solidFill>
                <a:latin typeface="Times New Roman" panose="02020603050405020304" pitchFamily="18" charset="0"/>
                <a:ea typeface="Times New Roman" panose="02020603050405020304" pitchFamily="18" charset="0"/>
                <a:cs typeface="Times New Roman" panose="02020603050405020304" pitchFamily="18" charset="0"/>
              </a:rPr>
              <a:t>11. Передача пострадавшего бригаде скорой медицинской помощи, другим специальным службам, сотрудники которых обязаны оказывать первую помощь в соответствии с федеральным законом или со специальным правилом.</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1400" baseline="30000" dirty="0">
                <a:solidFill>
                  <a:srgbClr val="B22222"/>
                </a:solidFill>
                <a:latin typeface="Times New Roman" panose="02020603050405020304" pitchFamily="18" charset="0"/>
                <a:ea typeface="Times New Roman" panose="02020603050405020304" pitchFamily="18" charset="0"/>
                <a:cs typeface="Times New Roman" panose="02020603050405020304" pitchFamily="18" charset="0"/>
              </a:rPr>
              <a:t>&lt;*&gt;</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В соответствии с утвержденными требованиями к комплектации изделиями медицинского назначения аптечек (укладок, наборов, комплектов) для оказания первой помощи.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800" dirty="0">
                <a:latin typeface="Calibri" panose="020F0502020204030204" pitchFamily="34" charset="0"/>
                <a:ea typeface="Calibri" panose="020F0502020204030204" pitchFamily="34" charset="0"/>
                <a:cs typeface="Times New Roman" panose="02020603050405020304" pitchFamily="18" charset="0"/>
              </a:rPr>
              <a:t> </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9368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30AE92A-9EDE-49CC-9F9B-37A0242F0152}" type="slidenum">
              <a:rPr lang="ru-RU" smtClean="0">
                <a:solidFill>
                  <a:srgbClr val="000000"/>
                </a:solidFill>
              </a:rPr>
              <a:pPr eaLnBrk="1" hangingPunct="1"/>
              <a:t>14</a:t>
            </a:fld>
            <a:endParaRPr lang="ru-RU" smtClean="0">
              <a:solidFill>
                <a:srgbClr val="000000"/>
              </a:solidFill>
            </a:endParaRPr>
          </a:p>
        </p:txBody>
      </p:sp>
      <p:sp>
        <p:nvSpPr>
          <p:cNvPr id="5" name="Прямоугольник 4"/>
          <p:cNvSpPr/>
          <p:nvPr/>
        </p:nvSpPr>
        <p:spPr>
          <a:xfrm>
            <a:off x="1000125" y="5"/>
            <a:ext cx="1428750" cy="1444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0000"/>
              </a:solidFill>
            </a:endParaRPr>
          </a:p>
        </p:txBody>
      </p:sp>
      <p:cxnSp>
        <p:nvCxnSpPr>
          <p:cNvPr id="6148" name="Прямая соединительная линия 9"/>
          <p:cNvCxnSpPr>
            <a:cxnSpLocks noChangeShapeType="1"/>
          </p:cNvCxnSpPr>
          <p:nvPr/>
        </p:nvCxnSpPr>
        <p:spPr bwMode="auto">
          <a:xfrm flipH="1">
            <a:off x="927100" y="6286503"/>
            <a:ext cx="1588" cy="571500"/>
          </a:xfrm>
          <a:prstGeom prst="line">
            <a:avLst/>
          </a:prstGeom>
          <a:noFill/>
          <a:ln w="9525" algn="ctr">
            <a:solidFill>
              <a:srgbClr val="FFC000"/>
            </a:solidFill>
            <a:round/>
            <a:headEnd/>
            <a:tailEnd/>
          </a:ln>
          <a:extLst>
            <a:ext uri="{909E8E84-426E-40DD-AFC4-6F175D3DCCD1}">
              <a14:hiddenFill xmlns:a14="http://schemas.microsoft.com/office/drawing/2010/main">
                <a:noFill/>
              </a14:hiddenFill>
            </a:ext>
          </a:extLst>
        </p:spPr>
      </p:cxnSp>
      <p:sp>
        <p:nvSpPr>
          <p:cNvPr id="14" name="Прямоугольник 13"/>
          <p:cNvSpPr/>
          <p:nvPr/>
        </p:nvSpPr>
        <p:spPr>
          <a:xfrm>
            <a:off x="3071819" y="6286503"/>
            <a:ext cx="3571875" cy="571500"/>
          </a:xfrm>
          <a:prstGeom prst="rect">
            <a:avLst/>
          </a:prstGeom>
          <a:solidFill>
            <a:srgbClr val="1B6B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4E67C8">
                  <a:lumMod val="75000"/>
                </a:srgbClr>
              </a:solidFill>
            </a:endParaRPr>
          </a:p>
        </p:txBody>
      </p:sp>
      <p:sp>
        <p:nvSpPr>
          <p:cNvPr id="16" name="Прямоугольник 15"/>
          <p:cNvSpPr/>
          <p:nvPr/>
        </p:nvSpPr>
        <p:spPr>
          <a:xfrm>
            <a:off x="6643694" y="6286503"/>
            <a:ext cx="71437" cy="571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0000"/>
              </a:solidFill>
            </a:endParaRPr>
          </a:p>
        </p:txBody>
      </p:sp>
      <p:pic>
        <p:nvPicPr>
          <p:cNvPr id="6151" name="Рисунок 10" descr="log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456" y="6072189"/>
            <a:ext cx="164306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AutoShape 50"/>
          <p:cNvSpPr>
            <a:spLocks noChangeArrowheads="1"/>
          </p:cNvSpPr>
          <p:nvPr/>
        </p:nvSpPr>
        <p:spPr bwMode="auto">
          <a:xfrm>
            <a:off x="457200" y="1270003"/>
            <a:ext cx="228600" cy="4802188"/>
          </a:xfrm>
          <a:prstGeom prst="roundRect">
            <a:avLst>
              <a:gd name="adj" fmla="val 33333"/>
            </a:avLst>
          </a:prstGeom>
          <a:solidFill>
            <a:srgbClr val="25714B"/>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fontAlgn="base">
              <a:spcBef>
                <a:spcPct val="0"/>
              </a:spcBef>
              <a:spcAft>
                <a:spcPct val="0"/>
              </a:spcAft>
            </a:pPr>
            <a:endParaRPr lang="ru-RU" smtClean="0">
              <a:solidFill>
                <a:srgbClr val="4E67C8">
                  <a:lumMod val="75000"/>
                </a:srgbClr>
              </a:solidFill>
              <a:latin typeface="Calibri" pitchFamily="34" charset="0"/>
            </a:endParaRPr>
          </a:p>
        </p:txBody>
      </p:sp>
      <p:sp>
        <p:nvSpPr>
          <p:cNvPr id="6153" name="Rectangle 15"/>
          <p:cNvSpPr>
            <a:spLocks noChangeArrowheads="1"/>
          </p:cNvSpPr>
          <p:nvPr/>
        </p:nvSpPr>
        <p:spPr bwMode="auto">
          <a:xfrm rot="10800000" flipV="1">
            <a:off x="754069" y="2159983"/>
            <a:ext cx="7202487" cy="1569660"/>
          </a:xfrm>
          <a:prstGeom prst="rect">
            <a:avLst/>
          </a:prstGeom>
          <a:solidFill>
            <a:srgbClr val="DFF1C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ru-RU" sz="2400" b="1" dirty="0" smtClean="0">
                <a:solidFill>
                  <a:srgbClr val="4E67C8">
                    <a:lumMod val="75000"/>
                  </a:srgbClr>
                </a:solidFill>
              </a:rPr>
              <a:t>Первая помощь</a:t>
            </a:r>
            <a:r>
              <a:rPr lang="ru-RU" b="1" dirty="0" smtClean="0">
                <a:solidFill>
                  <a:srgbClr val="4E67C8">
                    <a:lumMod val="75000"/>
                  </a:srgbClr>
                </a:solidFill>
              </a:rPr>
              <a:t> – это комплекс  срочных простейших мероприятий по спасению жизни человека, которые выполняются на месте происшествия непосредственно после получения пострадавшим травмы или возникновения у него какого-либо заболевания</a:t>
            </a:r>
          </a:p>
        </p:txBody>
      </p:sp>
      <p:sp>
        <p:nvSpPr>
          <p:cNvPr id="6154" name="Rectangle 52"/>
          <p:cNvSpPr>
            <a:spLocks noChangeArrowheads="1"/>
          </p:cNvSpPr>
          <p:nvPr/>
        </p:nvSpPr>
        <p:spPr bwMode="auto">
          <a:xfrm>
            <a:off x="381000" y="188917"/>
            <a:ext cx="8548688" cy="719137"/>
          </a:xfrm>
          <a:prstGeom prst="rect">
            <a:avLst/>
          </a:prstGeom>
          <a:solidFill>
            <a:srgbClr val="25714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fontAlgn="base">
              <a:spcBef>
                <a:spcPct val="0"/>
              </a:spcBef>
              <a:spcAft>
                <a:spcPct val="0"/>
              </a:spcAft>
            </a:pPr>
            <a:r>
              <a:rPr lang="ru-RU" sz="2000" b="1" dirty="0" smtClean="0">
                <a:solidFill>
                  <a:srgbClr val="FF0000"/>
                </a:solidFill>
              </a:rPr>
              <a:t>важный и самый первый вид помощи на месте происшествия является первая помощь</a:t>
            </a:r>
          </a:p>
        </p:txBody>
      </p:sp>
      <p:sp>
        <p:nvSpPr>
          <p:cNvPr id="6155" name="AutoShape 50"/>
          <p:cNvSpPr>
            <a:spLocks noChangeArrowheads="1"/>
          </p:cNvSpPr>
          <p:nvPr/>
        </p:nvSpPr>
        <p:spPr bwMode="auto">
          <a:xfrm>
            <a:off x="611188" y="2565400"/>
            <a:ext cx="228600" cy="152400"/>
          </a:xfrm>
          <a:prstGeom prst="roundRect">
            <a:avLst>
              <a:gd name="adj" fmla="val 27083"/>
            </a:avLst>
          </a:prstGeom>
          <a:solidFill>
            <a:srgbClr val="25714B"/>
          </a:solidFill>
          <a:ln w="38100">
            <a:solidFill>
              <a:schemeClr val="bg1"/>
            </a:solidFill>
            <a:round/>
            <a:headEnd/>
            <a:tailEnd/>
          </a:ln>
        </p:spPr>
        <p:txBody>
          <a:bodyPr wrap="none" anchor="ctr"/>
          <a:lstStyle/>
          <a:p>
            <a:pPr fontAlgn="base">
              <a:spcBef>
                <a:spcPct val="0"/>
              </a:spcBef>
              <a:spcAft>
                <a:spcPct val="0"/>
              </a:spcAft>
            </a:pPr>
            <a:endParaRPr lang="ru-RU" smtClean="0">
              <a:solidFill>
                <a:srgbClr val="4E67C8">
                  <a:lumMod val="75000"/>
                </a:srgbClr>
              </a:solidFill>
              <a:latin typeface="Calibri" pitchFamily="34" charset="0"/>
            </a:endParaRPr>
          </a:p>
        </p:txBody>
      </p:sp>
      <p:sp>
        <p:nvSpPr>
          <p:cNvPr id="6156" name="AutoShape 50"/>
          <p:cNvSpPr>
            <a:spLocks noChangeArrowheads="1"/>
          </p:cNvSpPr>
          <p:nvPr/>
        </p:nvSpPr>
        <p:spPr bwMode="auto">
          <a:xfrm>
            <a:off x="611188" y="4176713"/>
            <a:ext cx="228600" cy="152400"/>
          </a:xfrm>
          <a:prstGeom prst="roundRect">
            <a:avLst>
              <a:gd name="adj" fmla="val 27083"/>
            </a:avLst>
          </a:prstGeom>
          <a:solidFill>
            <a:srgbClr val="25714B"/>
          </a:solidFill>
          <a:ln w="38100">
            <a:solidFill>
              <a:schemeClr val="bg1"/>
            </a:solidFill>
            <a:round/>
            <a:headEnd/>
            <a:tailEnd/>
          </a:ln>
        </p:spPr>
        <p:txBody>
          <a:bodyPr wrap="none" anchor="ctr"/>
          <a:lstStyle/>
          <a:p>
            <a:pPr fontAlgn="base">
              <a:spcBef>
                <a:spcPct val="0"/>
              </a:spcBef>
              <a:spcAft>
                <a:spcPct val="0"/>
              </a:spcAft>
            </a:pPr>
            <a:endParaRPr lang="ru-RU" smtClean="0">
              <a:solidFill>
                <a:srgbClr val="4E67C8">
                  <a:lumMod val="75000"/>
                </a:srgbClr>
              </a:solidFill>
              <a:latin typeface="Calibri" pitchFamily="34" charset="0"/>
            </a:endParaRPr>
          </a:p>
        </p:txBody>
      </p:sp>
      <p:sp>
        <p:nvSpPr>
          <p:cNvPr id="6157" name="Rectangle 15"/>
          <p:cNvSpPr>
            <a:spLocks noChangeArrowheads="1"/>
          </p:cNvSpPr>
          <p:nvPr/>
        </p:nvSpPr>
        <p:spPr bwMode="auto">
          <a:xfrm rot="10800000" flipV="1">
            <a:off x="822325" y="3993530"/>
            <a:ext cx="7354888" cy="1015663"/>
          </a:xfrm>
          <a:prstGeom prst="rect">
            <a:avLst/>
          </a:prstGeom>
          <a:solidFill>
            <a:srgbClr val="DFF1C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ru-RU" sz="2400" b="1" dirty="0" smtClean="0">
                <a:solidFill>
                  <a:srgbClr val="4E67C8">
                    <a:lumMod val="75000"/>
                  </a:srgbClr>
                </a:solidFill>
              </a:rPr>
              <a:t>Цель оказания первой помощи</a:t>
            </a:r>
            <a:r>
              <a:rPr lang="ru-RU" b="1" dirty="0" smtClean="0">
                <a:solidFill>
                  <a:srgbClr val="4E67C8">
                    <a:lumMod val="75000"/>
                  </a:srgbClr>
                </a:solidFill>
              </a:rPr>
              <a:t> – устранить явления, угрожающие  жизни, а также  предупредить  дальнейшие  повреждения  и возможные  осложнения. </a:t>
            </a:r>
          </a:p>
        </p:txBody>
      </p:sp>
    </p:spTree>
    <p:extLst>
      <p:ext uri="{BB962C8B-B14F-4D97-AF65-F5344CB8AC3E}">
        <p14:creationId xmlns:p14="http://schemas.microsoft.com/office/powerpoint/2010/main" val="4068283719"/>
      </p:ext>
    </p:extLst>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 y="0"/>
            <a:ext cx="9143999" cy="6597352"/>
          </a:xfrm>
        </p:spPr>
        <p:txBody>
          <a:bodyPr/>
          <a:lstStyle/>
          <a:p>
            <a:pPr algn="l"/>
            <a:r>
              <a:rPr lang="ru-RU" sz="2800" dirty="0">
                <a:solidFill>
                  <a:srgbClr val="FF0000"/>
                </a:solidFill>
                <a:effectLst/>
                <a:latin typeface="Times New Roman"/>
              </a:rPr>
              <a:t>Оказывающий помощь </a:t>
            </a:r>
            <a:r>
              <a:rPr lang="ru-RU" sz="2800" b="0" dirty="0">
                <a:solidFill>
                  <a:srgbClr val="000000"/>
                </a:solidFill>
                <a:effectLst/>
                <a:latin typeface="Times New Roman"/>
              </a:rPr>
              <a:t>должен уметь освободить пострадавшего от действия травмирующих факторов, оценить его состояние, определить последовательность необходимых мероприятий по спасению, вызвать скорую помощь. </a:t>
            </a:r>
            <a:r>
              <a:rPr lang="ru-RU" sz="2800" b="0" dirty="0" smtClean="0">
                <a:solidFill>
                  <a:srgbClr val="000000"/>
                </a:solidFill>
                <a:effectLst/>
                <a:latin typeface="Times New Roman"/>
              </a:rPr>
              <a:t/>
            </a:r>
            <a:br>
              <a:rPr lang="ru-RU" sz="2800" b="0" dirty="0" smtClean="0">
                <a:solidFill>
                  <a:srgbClr val="000000"/>
                </a:solidFill>
                <a:effectLst/>
                <a:latin typeface="Times New Roman"/>
              </a:rPr>
            </a:br>
            <a:r>
              <a:rPr lang="ru-RU" sz="2800" b="0" dirty="0" smtClean="0">
                <a:solidFill>
                  <a:srgbClr val="000000"/>
                </a:solidFill>
                <a:effectLst/>
                <a:latin typeface="Times New Roman"/>
              </a:rPr>
              <a:t>   Если </a:t>
            </a:r>
            <a:r>
              <a:rPr lang="ru-RU" sz="2800" b="0" dirty="0">
                <a:solidFill>
                  <a:srgbClr val="000000"/>
                </a:solidFill>
                <a:effectLst/>
                <a:latin typeface="Times New Roman"/>
              </a:rPr>
              <a:t>вызов медицинского персонала на место происшествия </a:t>
            </a:r>
            <a:r>
              <a:rPr lang="ru-RU" sz="2800" b="0" dirty="0">
                <a:solidFill>
                  <a:srgbClr val="FF0000"/>
                </a:solidFill>
                <a:effectLst/>
                <a:latin typeface="Times New Roman"/>
              </a:rPr>
              <a:t>невозможен,</a:t>
            </a:r>
            <a:r>
              <a:rPr lang="ru-RU" sz="2800" b="0" dirty="0">
                <a:solidFill>
                  <a:srgbClr val="000000"/>
                </a:solidFill>
                <a:effectLst/>
                <a:latin typeface="Times New Roman"/>
              </a:rPr>
              <a:t> то нужно обеспечить транспортировку пострадавшего в ближайшее медицинское учреждение. </a:t>
            </a:r>
            <a:r>
              <a:rPr lang="ru-RU" sz="2800" b="0" dirty="0" smtClean="0">
                <a:solidFill>
                  <a:srgbClr val="000000"/>
                </a:solidFill>
                <a:effectLst/>
                <a:latin typeface="Times New Roman"/>
              </a:rPr>
              <a:t/>
            </a:r>
            <a:br>
              <a:rPr lang="ru-RU" sz="2800" b="0" dirty="0" smtClean="0">
                <a:solidFill>
                  <a:srgbClr val="000000"/>
                </a:solidFill>
                <a:effectLst/>
                <a:latin typeface="Times New Roman"/>
              </a:rPr>
            </a:br>
            <a:r>
              <a:rPr lang="ru-RU" sz="2800" b="0" dirty="0">
                <a:solidFill>
                  <a:srgbClr val="000000"/>
                </a:solidFill>
                <a:effectLst/>
                <a:latin typeface="Times New Roman"/>
              </a:rPr>
              <a:t> </a:t>
            </a:r>
            <a:r>
              <a:rPr lang="ru-RU" sz="2800" b="0" dirty="0" smtClean="0">
                <a:solidFill>
                  <a:srgbClr val="000000"/>
                </a:solidFill>
                <a:effectLst/>
                <a:latin typeface="Times New Roman"/>
              </a:rPr>
              <a:t>   Перевозить </a:t>
            </a:r>
            <a:r>
              <a:rPr lang="ru-RU" sz="2800" b="0" dirty="0">
                <a:solidFill>
                  <a:srgbClr val="000000"/>
                </a:solidFill>
                <a:effectLst/>
                <a:latin typeface="Times New Roman"/>
              </a:rPr>
              <a:t>пострадавшего можно только при устойчивом дыхании и пульсе, в противном случае необходимо оказать ему помощь до прибытия медицинского работника.</a:t>
            </a:r>
            <a:endParaRPr lang="ru-RU" sz="2800" dirty="0"/>
          </a:p>
        </p:txBody>
      </p:sp>
    </p:spTree>
    <p:extLst>
      <p:ext uri="{BB962C8B-B14F-4D97-AF65-F5344CB8AC3E}">
        <p14:creationId xmlns:p14="http://schemas.microsoft.com/office/powerpoint/2010/main" val="3191967921"/>
      </p:ext>
    </p:extLst>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Прямоугольник 1"/>
          <p:cNvSpPr/>
          <p:nvPr/>
        </p:nvSpPr>
        <p:spPr>
          <a:xfrm>
            <a:off x="484188" y="27522"/>
            <a:ext cx="8077200" cy="1200329"/>
          </a:xfrm>
          <a:prstGeom prst="rect">
            <a:avLst/>
          </a:prstGeom>
        </p:spPr>
        <p:txBody>
          <a:bodyPr>
            <a:spAutoFit/>
          </a:bodyPr>
          <a:lstStyle/>
          <a:p>
            <a:pPr algn="ctr" fontAlgn="base">
              <a:spcBef>
                <a:spcPct val="20000"/>
              </a:spcBef>
              <a:spcAft>
                <a:spcPct val="0"/>
              </a:spcAft>
              <a:buClr>
                <a:srgbClr val="B2B2B2"/>
              </a:buClr>
              <a:buSzPct val="90000"/>
              <a:defRPr/>
            </a:pPr>
            <a:r>
              <a:rPr lang="ru-RU" sz="3600" b="1" dirty="0">
                <a:ln w="19050">
                  <a:noFill/>
                </a:ln>
                <a:solidFill>
                  <a:srgbClr val="800000"/>
                </a:solidFill>
                <a:effectLst>
                  <a:outerShdw blurRad="38100" dist="38100" dir="2700000" algn="tl">
                    <a:srgbClr val="000000">
                      <a:alpha val="43137"/>
                    </a:srgbClr>
                  </a:outerShdw>
                </a:effectLst>
                <a:latin typeface="Arial Black" pitchFamily="34" charset="0"/>
              </a:rPr>
              <a:t>Освобождение от ответственности</a:t>
            </a:r>
          </a:p>
        </p:txBody>
      </p:sp>
      <p:sp>
        <p:nvSpPr>
          <p:cNvPr id="3" name="Прямоугольник 2"/>
          <p:cNvSpPr/>
          <p:nvPr/>
        </p:nvSpPr>
        <p:spPr>
          <a:xfrm>
            <a:off x="506413" y="1729324"/>
            <a:ext cx="8382000" cy="3847207"/>
          </a:xfrm>
          <a:prstGeom prst="rect">
            <a:avLst/>
          </a:prstGeom>
        </p:spPr>
        <p:txBody>
          <a:bodyPr>
            <a:spAutoFit/>
          </a:bodyPr>
          <a:lstStyle/>
          <a:p>
            <a:pPr marL="342900" indent="-342900" fontAlgn="base">
              <a:lnSpc>
                <a:spcPct val="80000"/>
              </a:lnSpc>
              <a:spcBef>
                <a:spcPct val="20000"/>
              </a:spcBef>
              <a:spcAft>
                <a:spcPct val="0"/>
              </a:spcAft>
              <a:buClr>
                <a:srgbClr val="B2B2B2"/>
              </a:buClr>
              <a:buSzPct val="90000"/>
              <a:defRPr/>
            </a:pPr>
            <a:r>
              <a:rPr lang="ru-RU" sz="2000" kern="0" dirty="0">
                <a:solidFill>
                  <a:srgbClr val="000000"/>
                </a:solidFill>
                <a:latin typeface="Arial Black" pitchFamily="34" charset="0"/>
              </a:rPr>
              <a:t>Ст. 39 «Крайняя необходимость» УК РФ:</a:t>
            </a:r>
          </a:p>
          <a:p>
            <a:pPr marL="342900" indent="-342900" fontAlgn="base">
              <a:lnSpc>
                <a:spcPct val="80000"/>
              </a:lnSpc>
              <a:spcBef>
                <a:spcPct val="20000"/>
              </a:spcBef>
              <a:spcAft>
                <a:spcPct val="0"/>
              </a:spcAft>
              <a:buClr>
                <a:srgbClr val="B2B2B2"/>
              </a:buClr>
              <a:buSzPct val="90000"/>
              <a:defRPr/>
            </a:pPr>
            <a:endParaRPr lang="ru-RU" sz="2000" kern="0" dirty="0">
              <a:solidFill>
                <a:srgbClr val="000000"/>
              </a:solidFill>
              <a:latin typeface="Arial Black" pitchFamily="34" charset="0"/>
            </a:endParaRPr>
          </a:p>
          <a:p>
            <a:pPr marL="342900" indent="-342900" eaLnBrk="0" fontAlgn="base" hangingPunct="0">
              <a:lnSpc>
                <a:spcPct val="80000"/>
              </a:lnSpc>
              <a:spcBef>
                <a:spcPct val="20000"/>
              </a:spcBef>
              <a:spcAft>
                <a:spcPct val="0"/>
              </a:spcAft>
              <a:buClr>
                <a:srgbClr val="B2B2B2"/>
              </a:buClr>
              <a:buSzPct val="90000"/>
              <a:defRPr/>
            </a:pPr>
            <a:r>
              <a:rPr lang="ru-RU" sz="2000" kern="0" dirty="0">
                <a:solidFill>
                  <a:srgbClr val="000000"/>
                </a:solidFill>
                <a:latin typeface="Arial Black" pitchFamily="34" charset="0"/>
              </a:rPr>
              <a:t>«.. Не является преступлением причинение вреда охраняемым уголовным законом интересам в состоянии крайней необходимости, то есть для устранения опасности, непосредственно угрожающей личности и правам данного лица …»</a:t>
            </a:r>
          </a:p>
          <a:p>
            <a:pPr marL="342900" indent="-342900" fontAlgn="base">
              <a:lnSpc>
                <a:spcPct val="80000"/>
              </a:lnSpc>
              <a:spcBef>
                <a:spcPct val="20000"/>
              </a:spcBef>
              <a:spcAft>
                <a:spcPct val="0"/>
              </a:spcAft>
              <a:buClr>
                <a:srgbClr val="B2B2B2"/>
              </a:buClr>
              <a:buSzPct val="90000"/>
              <a:buFontTx/>
              <a:buChar char="-"/>
              <a:defRPr/>
            </a:pPr>
            <a:endParaRPr lang="ru-RU" sz="2000" kern="0" dirty="0">
              <a:solidFill>
                <a:srgbClr val="000000"/>
              </a:solidFill>
              <a:latin typeface="Arial Black" pitchFamily="34" charset="0"/>
            </a:endParaRPr>
          </a:p>
          <a:p>
            <a:pPr marL="342900" indent="-342900" fontAlgn="base">
              <a:lnSpc>
                <a:spcPct val="80000"/>
              </a:lnSpc>
              <a:spcBef>
                <a:spcPct val="20000"/>
              </a:spcBef>
              <a:spcAft>
                <a:spcPct val="0"/>
              </a:spcAft>
              <a:buClr>
                <a:srgbClr val="B2B2B2"/>
              </a:buClr>
              <a:buSzPct val="90000"/>
              <a:defRPr/>
            </a:pPr>
            <a:r>
              <a:rPr lang="ru-RU" sz="2000" kern="0" dirty="0">
                <a:solidFill>
                  <a:srgbClr val="000000"/>
                </a:solidFill>
                <a:latin typeface="Arial Black" pitchFamily="34" charset="0"/>
              </a:rPr>
              <a:t>Ст. 2.7 «Крайняя необходимость» КоАП РФ:</a:t>
            </a:r>
          </a:p>
          <a:p>
            <a:pPr marL="342900" indent="-342900" fontAlgn="base">
              <a:lnSpc>
                <a:spcPct val="80000"/>
              </a:lnSpc>
              <a:spcBef>
                <a:spcPct val="20000"/>
              </a:spcBef>
              <a:spcAft>
                <a:spcPct val="0"/>
              </a:spcAft>
              <a:buClr>
                <a:srgbClr val="B2B2B2"/>
              </a:buClr>
              <a:buSzPct val="90000"/>
              <a:defRPr/>
            </a:pPr>
            <a:r>
              <a:rPr lang="ru-RU" sz="2000" kern="0" dirty="0">
                <a:solidFill>
                  <a:srgbClr val="000000"/>
                </a:solidFill>
                <a:latin typeface="Arial Black" pitchFamily="34" charset="0"/>
              </a:rPr>
              <a:t>« Не является административным правонарушением причинение лицом вреда охраняемым законом интересам в состоянии крайней необходимости, то есть для устранения опасности, непосредственно угрожающей личности и правам данного лица…»</a:t>
            </a:r>
          </a:p>
        </p:txBody>
      </p:sp>
    </p:spTree>
    <p:extLst>
      <p:ext uri="{BB962C8B-B14F-4D97-AF65-F5344CB8AC3E}">
        <p14:creationId xmlns:p14="http://schemas.microsoft.com/office/powerpoint/2010/main" val="855013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981200" y="1905003"/>
            <a:ext cx="6796088" cy="2308324"/>
          </a:xfrm>
          <a:prstGeom prst="rect">
            <a:avLst/>
          </a:prstGeom>
        </p:spPr>
        <p:txBody>
          <a:bodyPr>
            <a:spAutoFit/>
          </a:bodyPr>
          <a:lstStyle/>
          <a:p>
            <a:pPr marL="342900" indent="-342900" algn="ctr" fontAlgn="base">
              <a:spcBef>
                <a:spcPct val="0"/>
              </a:spcBef>
              <a:spcAft>
                <a:spcPct val="0"/>
              </a:spcAft>
              <a:defRPr/>
            </a:pPr>
            <a:r>
              <a:rPr lang="ru-RU" sz="4800" b="1" kern="0" dirty="0">
                <a:solidFill>
                  <a:srgbClr val="FFCAAD">
                    <a:lumMod val="50000"/>
                  </a:srgbClr>
                </a:solidFill>
                <a:effectLst>
                  <a:outerShdw blurRad="38100" dist="38100" dir="2700000" algn="tl">
                    <a:srgbClr val="000000"/>
                  </a:outerShdw>
                </a:effectLst>
                <a:latin typeface="Arial Black" pitchFamily="34" charset="0"/>
              </a:rPr>
              <a:t>Как производится подготовка по первой помощи?</a:t>
            </a:r>
          </a:p>
        </p:txBody>
      </p:sp>
    </p:spTree>
    <p:extLst>
      <p:ext uri="{BB962C8B-B14F-4D97-AF65-F5344CB8AC3E}">
        <p14:creationId xmlns:p14="http://schemas.microsoft.com/office/powerpoint/2010/main" val="2756822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http://www.mchsmedia.ru/upload/site6/document_recommend/006/498/020/Emblema_Tsentra_ekstrennoy_psikhol._pomosch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3" y="281517"/>
            <a:ext cx="1522413" cy="202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298450" y="27518"/>
            <a:ext cx="8675688" cy="769441"/>
          </a:xfrm>
          <a:prstGeom prst="rect">
            <a:avLst/>
          </a:prstGeom>
          <a:noFill/>
          <a:ln>
            <a:noFill/>
          </a:ln>
          <a:effectLst/>
          <a:extLst/>
        </p:spPr>
        <p:txBody>
          <a:bodyPr>
            <a:spAutoFit/>
          </a:bodyPr>
          <a:lstStyle/>
          <a:p>
            <a:pPr algn="ctr" fontAlgn="base">
              <a:spcBef>
                <a:spcPct val="20000"/>
              </a:spcBef>
              <a:spcAft>
                <a:spcPct val="0"/>
              </a:spcAft>
              <a:buClr>
                <a:srgbClr val="DDDDDD"/>
              </a:buClr>
              <a:buSzPct val="90000"/>
              <a:buFont typeface="Wingdings" pitchFamily="2" charset="2"/>
              <a:buNone/>
              <a:defRPr/>
            </a:pPr>
            <a:r>
              <a:rPr lang="ru-RU" sz="4400" dirty="0">
                <a:solidFill>
                  <a:srgbClr val="800000"/>
                </a:solidFill>
                <a:effectLst>
                  <a:outerShdw blurRad="38100" dist="38100" dir="2700000" algn="tl">
                    <a:srgbClr val="FFFFFF"/>
                  </a:outerShdw>
                </a:effectLst>
                <a:latin typeface="Arial Black" pitchFamily="34" charset="0"/>
              </a:rPr>
              <a:t>Подготовка</a:t>
            </a:r>
          </a:p>
        </p:txBody>
      </p:sp>
      <p:sp>
        <p:nvSpPr>
          <p:cNvPr id="4" name="Прямоугольник 3"/>
          <p:cNvSpPr/>
          <p:nvPr/>
        </p:nvSpPr>
        <p:spPr>
          <a:xfrm>
            <a:off x="0" y="2108200"/>
            <a:ext cx="5067300" cy="3391698"/>
          </a:xfrm>
          <a:prstGeom prst="rect">
            <a:avLst/>
          </a:prstGeom>
        </p:spPr>
        <p:txBody>
          <a:bodyPr>
            <a:spAutoFit/>
          </a:bodyPr>
          <a:lstStyle/>
          <a:p>
            <a:pPr marL="342900" indent="-342900">
              <a:spcBef>
                <a:spcPct val="20000"/>
              </a:spcBef>
              <a:buClr>
                <a:srgbClr val="B2B2B2"/>
              </a:buClr>
              <a:buSzPct val="90000"/>
              <a:defRPr/>
            </a:pPr>
            <a:endParaRPr lang="ru-RU" sz="2000" kern="0" dirty="0">
              <a:solidFill>
                <a:srgbClr val="000000"/>
              </a:solidFill>
              <a:latin typeface="Arial" charset="0"/>
            </a:endParaRPr>
          </a:p>
          <a:p>
            <a:pPr marL="342900" indent="-342900">
              <a:lnSpc>
                <a:spcPct val="150000"/>
              </a:lnSpc>
              <a:spcBef>
                <a:spcPct val="20000"/>
              </a:spcBef>
              <a:buSzPct val="90000"/>
              <a:buFont typeface="Wingdings" pitchFamily="2" charset="2"/>
              <a:buChar char="Ø"/>
              <a:defRPr/>
            </a:pPr>
            <a:r>
              <a:rPr lang="ru-RU" sz="2400" b="1" kern="0" dirty="0">
                <a:solidFill>
                  <a:srgbClr val="000000"/>
                </a:solidFill>
                <a:latin typeface="Arial Black" pitchFamily="34" charset="0"/>
              </a:rPr>
              <a:t>МЧС России;</a:t>
            </a:r>
          </a:p>
          <a:p>
            <a:pPr marL="342900" indent="-342900">
              <a:lnSpc>
                <a:spcPct val="150000"/>
              </a:lnSpc>
              <a:spcBef>
                <a:spcPct val="20000"/>
              </a:spcBef>
              <a:buSzPct val="90000"/>
              <a:buFont typeface="Wingdings" pitchFamily="2" charset="2"/>
              <a:buChar char="Ø"/>
              <a:defRPr/>
            </a:pPr>
            <a:r>
              <a:rPr lang="ru-RU" sz="2400" b="1" kern="0" dirty="0">
                <a:solidFill>
                  <a:srgbClr val="000000"/>
                </a:solidFill>
                <a:latin typeface="Arial Black" pitchFamily="34" charset="0"/>
              </a:rPr>
              <a:t>Минздрав России;</a:t>
            </a:r>
          </a:p>
          <a:p>
            <a:pPr marL="342900" indent="-342900">
              <a:lnSpc>
                <a:spcPct val="150000"/>
              </a:lnSpc>
              <a:spcBef>
                <a:spcPct val="20000"/>
              </a:spcBef>
              <a:buSzPct val="90000"/>
              <a:buFont typeface="Wingdings" pitchFamily="2" charset="2"/>
              <a:buChar char="Ø"/>
              <a:defRPr/>
            </a:pPr>
            <a:r>
              <a:rPr lang="ru-RU" sz="2400" b="1" kern="0" dirty="0">
                <a:solidFill>
                  <a:srgbClr val="000000"/>
                </a:solidFill>
                <a:latin typeface="Arial Black" pitchFamily="34" charset="0"/>
              </a:rPr>
              <a:t>Федеральные и региональные органы управления.</a:t>
            </a:r>
          </a:p>
        </p:txBody>
      </p:sp>
      <p:pic>
        <p:nvPicPr>
          <p:cNvPr id="58369" name="Picture 1" descr="C:\Users\класс26-09\Desktop\wx1080.jpg"/>
          <p:cNvPicPr>
            <a:picLocks noChangeAspect="1" noChangeArrowheads="1"/>
          </p:cNvPicPr>
          <p:nvPr/>
        </p:nvPicPr>
        <p:blipFill>
          <a:blip r:embed="rId4" cstate="print">
            <a:extLst/>
          </a:blip>
          <a:srcRect/>
          <a:stretch>
            <a:fillRect/>
          </a:stretch>
        </p:blipFill>
        <p:spPr bwMode="auto">
          <a:xfrm>
            <a:off x="5011387" y="1803402"/>
            <a:ext cx="3937218" cy="36220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175269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047800" y="177801"/>
            <a:ext cx="3619901" cy="769441"/>
          </a:xfrm>
          <a:prstGeom prst="rect">
            <a:avLst/>
          </a:prstGeom>
        </p:spPr>
        <p:txBody>
          <a:bodyPr wrap="none">
            <a:spAutoFit/>
          </a:bodyPr>
          <a:lstStyle/>
          <a:p>
            <a:pPr algn="ctr" fontAlgn="base">
              <a:spcBef>
                <a:spcPct val="20000"/>
              </a:spcBef>
              <a:spcAft>
                <a:spcPct val="0"/>
              </a:spcAft>
              <a:buClr>
                <a:srgbClr val="B2B2B2"/>
              </a:buClr>
              <a:buSzPct val="90000"/>
              <a:defRPr/>
            </a:pPr>
            <a:r>
              <a:rPr lang="ru-RU" sz="4400" b="1" dirty="0">
                <a:solidFill>
                  <a:srgbClr val="800000"/>
                </a:solidFill>
                <a:effectLst>
                  <a:outerShdw blurRad="38100" dist="38100" dir="2700000" algn="tl">
                    <a:srgbClr val="FFFFFF"/>
                  </a:outerShdw>
                </a:effectLst>
                <a:latin typeface="Tahoma" pitchFamily="34" charset="0"/>
              </a:rPr>
              <a:t>Подготовка</a:t>
            </a:r>
          </a:p>
        </p:txBody>
      </p:sp>
      <p:sp>
        <p:nvSpPr>
          <p:cNvPr id="4" name="Прямоугольник 3"/>
          <p:cNvSpPr/>
          <p:nvPr/>
        </p:nvSpPr>
        <p:spPr>
          <a:xfrm>
            <a:off x="1752600" y="1701800"/>
            <a:ext cx="7086600" cy="3834896"/>
          </a:xfrm>
          <a:prstGeom prst="rect">
            <a:avLst/>
          </a:prstGeom>
        </p:spPr>
        <p:txBody>
          <a:bodyPr>
            <a:spAutoFit/>
          </a:bodyPr>
          <a:lstStyle/>
          <a:p>
            <a:pPr marL="457200" indent="-457200" fontAlgn="base">
              <a:spcBef>
                <a:spcPct val="20000"/>
              </a:spcBef>
              <a:spcAft>
                <a:spcPct val="0"/>
              </a:spcAft>
              <a:buClr>
                <a:srgbClr val="000000"/>
              </a:buClr>
              <a:buSzPct val="90000"/>
              <a:buFont typeface="Wingdings" pitchFamily="2" charset="2"/>
              <a:buChar char="§"/>
              <a:defRPr/>
            </a:pPr>
            <a:r>
              <a:rPr lang="ru-RU" sz="3200" kern="0" dirty="0">
                <a:solidFill>
                  <a:srgbClr val="000000"/>
                </a:solidFill>
                <a:latin typeface="Arial Black" pitchFamily="34" charset="0"/>
              </a:rPr>
              <a:t>Качественная подготовка в минимальном объеме </a:t>
            </a:r>
          </a:p>
          <a:p>
            <a:pPr fontAlgn="base">
              <a:spcBef>
                <a:spcPct val="20000"/>
              </a:spcBef>
              <a:spcAft>
                <a:spcPct val="0"/>
              </a:spcAft>
              <a:buClr>
                <a:srgbClr val="000000"/>
              </a:buClr>
              <a:buSzPct val="90000"/>
              <a:defRPr/>
            </a:pPr>
            <a:r>
              <a:rPr lang="ru-RU" sz="3200" kern="0" dirty="0">
                <a:solidFill>
                  <a:srgbClr val="000000"/>
                </a:solidFill>
                <a:latin typeface="Arial Black" pitchFamily="34" charset="0"/>
              </a:rPr>
              <a:t>   (6 – 16 часов);</a:t>
            </a:r>
          </a:p>
          <a:p>
            <a:pPr marL="457200" indent="-457200" fontAlgn="base">
              <a:spcBef>
                <a:spcPct val="20000"/>
              </a:spcBef>
              <a:spcAft>
                <a:spcPct val="0"/>
              </a:spcAft>
              <a:buSzPct val="90000"/>
              <a:buFont typeface="Wingdings" pitchFamily="2" charset="2"/>
              <a:buChar char="§"/>
              <a:defRPr/>
            </a:pPr>
            <a:r>
              <a:rPr lang="ru-RU" sz="3200" kern="0" dirty="0">
                <a:solidFill>
                  <a:srgbClr val="000000"/>
                </a:solidFill>
                <a:latin typeface="Arial Black" pitchFamily="34" charset="0"/>
              </a:rPr>
              <a:t>Большое количество обученных людей (30%);</a:t>
            </a:r>
          </a:p>
          <a:p>
            <a:pPr marL="457200" indent="-457200" fontAlgn="base">
              <a:spcBef>
                <a:spcPct val="20000"/>
              </a:spcBef>
              <a:spcAft>
                <a:spcPct val="0"/>
              </a:spcAft>
              <a:buClr>
                <a:srgbClr val="000000"/>
              </a:buClr>
              <a:buSzPct val="90000"/>
              <a:buFont typeface="Wingdings" pitchFamily="2" charset="2"/>
              <a:buChar char="§"/>
              <a:defRPr/>
            </a:pPr>
            <a:r>
              <a:rPr lang="ru-RU" sz="3200" kern="0" dirty="0">
                <a:solidFill>
                  <a:srgbClr val="000000"/>
                </a:solidFill>
                <a:latin typeface="Arial Black" pitchFamily="34" charset="0"/>
              </a:rPr>
              <a:t>Эффект от оказания первой помощи.</a:t>
            </a:r>
          </a:p>
        </p:txBody>
      </p:sp>
    </p:spTree>
    <p:extLst>
      <p:ext uri="{BB962C8B-B14F-4D97-AF65-F5344CB8AC3E}">
        <p14:creationId xmlns:p14="http://schemas.microsoft.com/office/powerpoint/2010/main" val="1965761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ChangeArrowheads="1"/>
          </p:cNvSpPr>
          <p:nvPr/>
        </p:nvSpPr>
        <p:spPr bwMode="auto">
          <a:xfrm>
            <a:off x="611194" y="1700212"/>
            <a:ext cx="8351837"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FontTx/>
              <a:buChar char="-"/>
              <a:defRPr/>
            </a:pPr>
            <a:r>
              <a:rPr lang="ru-RU" sz="3200">
                <a:solidFill>
                  <a:srgbClr val="000000"/>
                </a:solidFill>
                <a:effectLst>
                  <a:outerShdw blurRad="38100" dist="38100" dir="2700000" algn="tl">
                    <a:srgbClr val="FFFFFF"/>
                  </a:outerShdw>
                </a:effectLst>
                <a:latin typeface="Tahoma" pitchFamily="34" charset="0"/>
              </a:rPr>
              <a:t>При остановке дыхания и кровообращения шанс на спасение жизни пострадавшего снижается на </a:t>
            </a:r>
            <a:r>
              <a:rPr lang="en-US" sz="3200">
                <a:solidFill>
                  <a:srgbClr val="000000"/>
                </a:solidFill>
                <a:effectLst>
                  <a:outerShdw blurRad="38100" dist="38100" dir="2700000" algn="tl">
                    <a:srgbClr val="FFFFFF"/>
                  </a:outerShdw>
                </a:effectLst>
                <a:latin typeface="Tahoma" pitchFamily="34" charset="0"/>
              </a:rPr>
              <a:t>~</a:t>
            </a:r>
            <a:r>
              <a:rPr lang="ru-RU" sz="3200">
                <a:solidFill>
                  <a:srgbClr val="000000"/>
                </a:solidFill>
                <a:effectLst>
                  <a:outerShdw blurRad="38100" dist="38100" dir="2700000" algn="tl">
                    <a:srgbClr val="FFFFFF"/>
                  </a:outerShdw>
                </a:effectLst>
                <a:latin typeface="Tahoma" pitchFamily="34" charset="0"/>
              </a:rPr>
              <a:t>7% каждую минуту без оказания помощи</a:t>
            </a:r>
          </a:p>
          <a:p>
            <a:pPr fontAlgn="base">
              <a:spcBef>
                <a:spcPct val="0"/>
              </a:spcBef>
              <a:spcAft>
                <a:spcPct val="0"/>
              </a:spcAft>
              <a:buFontTx/>
              <a:buChar char="-"/>
              <a:defRPr/>
            </a:pPr>
            <a:r>
              <a:rPr lang="ru-RU" sz="3200">
                <a:solidFill>
                  <a:srgbClr val="000000"/>
                </a:solidFill>
                <a:effectLst>
                  <a:outerShdw blurRad="38100" dist="38100" dir="2700000" algn="tl">
                    <a:srgbClr val="FFFFFF"/>
                  </a:outerShdw>
                </a:effectLst>
                <a:latin typeface="Tahoma" pitchFamily="34" charset="0"/>
              </a:rPr>
              <a:t>При неостановленном кровотечении из бедренной артерии «смертельная» (невосполнимая) потеря крови может наступить спустя 90 – 100 сек.</a:t>
            </a:r>
          </a:p>
          <a:p>
            <a:pPr fontAlgn="base">
              <a:spcBef>
                <a:spcPct val="0"/>
              </a:spcBef>
              <a:spcAft>
                <a:spcPct val="0"/>
              </a:spcAft>
              <a:buFontTx/>
              <a:buChar char="-"/>
              <a:defRPr/>
            </a:pPr>
            <a:r>
              <a:rPr lang="ru-RU" sz="3200">
                <a:solidFill>
                  <a:srgbClr val="000000"/>
                </a:solidFill>
                <a:effectLst>
                  <a:outerShdw blurRad="38100" dist="38100" dir="2700000" algn="tl">
                    <a:srgbClr val="FFFFFF"/>
                  </a:outerShdw>
                </a:effectLst>
                <a:latin typeface="Tahoma" pitchFamily="34" charset="0"/>
              </a:rPr>
              <a:t>Среднее время прибытия СМП на место происшествия составляет … ?</a:t>
            </a:r>
          </a:p>
        </p:txBody>
      </p:sp>
      <p:sp>
        <p:nvSpPr>
          <p:cNvPr id="748547" name="Text Box 3"/>
          <p:cNvSpPr txBox="1">
            <a:spLocks noChangeArrowheads="1"/>
          </p:cNvSpPr>
          <p:nvPr/>
        </p:nvSpPr>
        <p:spPr bwMode="auto">
          <a:xfrm>
            <a:off x="1187450" y="476253"/>
            <a:ext cx="72009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defRPr/>
            </a:pPr>
            <a:r>
              <a:rPr lang="ru-RU" sz="3600" b="1">
                <a:solidFill>
                  <a:srgbClr val="000000"/>
                </a:solidFill>
                <a:effectLst>
                  <a:outerShdw blurRad="38100" dist="38100" dir="2700000" algn="tl">
                    <a:srgbClr val="FFFFFF"/>
                  </a:outerShdw>
                </a:effectLst>
                <a:latin typeface="Tahoma" pitchFamily="34" charset="0"/>
              </a:rPr>
              <a:t>Факты</a:t>
            </a:r>
          </a:p>
        </p:txBody>
      </p:sp>
    </p:spTree>
    <p:extLst>
      <p:ext uri="{BB962C8B-B14F-4D97-AF65-F5344CB8AC3E}">
        <p14:creationId xmlns:p14="http://schemas.microsoft.com/office/powerpoint/2010/main" val="2742428758"/>
      </p:ext>
    </p:extLst>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4214810" y="928674"/>
          <a:ext cx="4714908" cy="5836729"/>
        </p:xfrm>
        <a:graphic>
          <a:graphicData uri="http://schemas.openxmlformats.org/drawingml/2006/table">
            <a:tbl>
              <a:tblPr/>
              <a:tblGrid>
                <a:gridCol w="85210"/>
                <a:gridCol w="4629698"/>
              </a:tblGrid>
              <a:tr h="1553320">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1600" dirty="0">
                          <a:latin typeface="Times New Roman"/>
                          <a:ea typeface="Times New Roman"/>
                          <a:cs typeface="Times New Roman"/>
                        </a:rPr>
                        <a:t>Обеспечь проходимость верхних дыхательных путей. С помощью марли (платка) удали круговым движением пальцев из полости рта слизь, кровь, иные инородные предметы. </a:t>
                      </a:r>
                    </a:p>
                  </a:txBody>
                  <a:tcPr marL="9525" marR="9525" marT="9525" marB="9525">
                    <a:lnL>
                      <a:noFill/>
                    </a:lnL>
                    <a:lnR>
                      <a:noFill/>
                    </a:lnR>
                    <a:lnT>
                      <a:noFill/>
                    </a:lnT>
                    <a:lnB>
                      <a:noFill/>
                    </a:lnB>
                  </a:tcPr>
                </a:tc>
              </a:tr>
              <a:tr h="1875704">
                <a:tc>
                  <a:txBody>
                    <a:bodyPr/>
                    <a:lstStyle/>
                    <a:p>
                      <a:pPr>
                        <a:spcAft>
                          <a:spcPts val="0"/>
                        </a:spcAft>
                      </a:pPr>
                      <a:endParaRPr lang="ru-RU" sz="120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1600" dirty="0">
                          <a:latin typeface="Times New Roman"/>
                          <a:ea typeface="Times New Roman"/>
                          <a:cs typeface="Times New Roman"/>
                        </a:rPr>
                        <a:t>Запрокинь голову пострадавшего. (Приподними подбородок, удерживая шейный отдел позвоночника.) Не выполнять при подозрении на перелом шейного отдела позвоночника! </a:t>
                      </a:r>
                    </a:p>
                  </a:txBody>
                  <a:tcPr marL="9525" marR="9525" marT="9525" marB="9525">
                    <a:lnL>
                      <a:noFill/>
                    </a:lnL>
                    <a:lnR>
                      <a:noFill/>
                    </a:lnR>
                    <a:lnT>
                      <a:noFill/>
                    </a:lnT>
                    <a:lnB>
                      <a:noFill/>
                    </a:lnB>
                  </a:tcPr>
                </a:tc>
              </a:tr>
              <a:tr h="2407705">
                <a:tc>
                  <a:txBody>
                    <a:bodyPr/>
                    <a:lstStyle/>
                    <a:p>
                      <a:pPr>
                        <a:spcAft>
                          <a:spcPts val="0"/>
                        </a:spcAft>
                      </a:pPr>
                      <a:endParaRPr lang="ru-RU" sz="120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1600" dirty="0">
                          <a:latin typeface="Times New Roman"/>
                          <a:ea typeface="Times New Roman"/>
                          <a:cs typeface="Times New Roman"/>
                        </a:rPr>
                        <a:t>Зажми нос пострадавшего большим и указательным пальцами. Используя устройство для искусственной вентиляции легких типа «рот-устройство-рот», герметизируй полость рта, произведи два максимальных, плавных выдоха ему в рот. Дай две-три секунды на каждый пассивный выдох пострадавшего. Контролируй, приподнимается ли грудь пострадавшего при вдохе и опускается ли при выдохе.</a:t>
                      </a:r>
                    </a:p>
                  </a:txBody>
                  <a:tcPr marL="9525" marR="9525" marT="9525" marB="9525">
                    <a:lnL>
                      <a:noFill/>
                    </a:lnL>
                    <a:lnR>
                      <a:noFill/>
                    </a:lnR>
                    <a:lnT>
                      <a:noFill/>
                    </a:lnT>
                    <a:lnB>
                      <a:noFill/>
                    </a:lnB>
                  </a:tcPr>
                </a:tc>
              </a:tr>
            </a:tbl>
          </a:graphicData>
        </a:graphic>
      </p:graphicFrame>
      <p:pic>
        <p:nvPicPr>
          <p:cNvPr id="74755" name="Рисунок 1" descr="Untitled-15.jpg"/>
          <p:cNvPicPr>
            <a:picLocks noChangeAspect="1" noChangeArrowheads="1"/>
          </p:cNvPicPr>
          <p:nvPr/>
        </p:nvPicPr>
        <p:blipFill>
          <a:blip r:embed="rId3"/>
          <a:srcRect/>
          <a:stretch>
            <a:fillRect/>
          </a:stretch>
        </p:blipFill>
        <p:spPr bwMode="auto">
          <a:xfrm>
            <a:off x="1" y="928671"/>
            <a:ext cx="3929058" cy="1810964"/>
          </a:xfrm>
          <a:prstGeom prst="rect">
            <a:avLst/>
          </a:prstGeom>
          <a:noFill/>
        </p:spPr>
      </p:pic>
      <p:pic>
        <p:nvPicPr>
          <p:cNvPr id="74754" name="Рисунок 2" descr="Untitled-16.jpg"/>
          <p:cNvPicPr>
            <a:picLocks noChangeAspect="1" noChangeArrowheads="1"/>
          </p:cNvPicPr>
          <p:nvPr/>
        </p:nvPicPr>
        <p:blipFill>
          <a:blip r:embed="rId4"/>
          <a:srcRect/>
          <a:stretch>
            <a:fillRect/>
          </a:stretch>
        </p:blipFill>
        <p:spPr bwMode="auto">
          <a:xfrm>
            <a:off x="142844" y="2786060"/>
            <a:ext cx="3786214" cy="1681453"/>
          </a:xfrm>
          <a:prstGeom prst="rect">
            <a:avLst/>
          </a:prstGeom>
          <a:noFill/>
        </p:spPr>
      </p:pic>
      <p:pic>
        <p:nvPicPr>
          <p:cNvPr id="74753" name="Рисунок 3" descr="Untitled-17.jpg"/>
          <p:cNvPicPr>
            <a:picLocks noChangeAspect="1" noChangeArrowheads="1"/>
          </p:cNvPicPr>
          <p:nvPr/>
        </p:nvPicPr>
        <p:blipFill>
          <a:blip r:embed="rId5"/>
          <a:srcRect/>
          <a:stretch>
            <a:fillRect/>
          </a:stretch>
        </p:blipFill>
        <p:spPr bwMode="auto">
          <a:xfrm>
            <a:off x="-1" y="4500572"/>
            <a:ext cx="3857621" cy="2243141"/>
          </a:xfrm>
          <a:prstGeom prst="rect">
            <a:avLst/>
          </a:prstGeom>
          <a:noFill/>
        </p:spPr>
      </p:pic>
      <p:sp>
        <p:nvSpPr>
          <p:cNvPr id="74756" name="Rectangle 4"/>
          <p:cNvSpPr>
            <a:spLocks noChangeArrowheads="1"/>
          </p:cNvSpPr>
          <p:nvPr/>
        </p:nvSpPr>
        <p:spPr bwMode="auto">
          <a:xfrm>
            <a:off x="0" y="285732"/>
            <a:ext cx="91440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ru-RU" sz="2000" b="1" i="1" dirty="0" smtClean="0">
                <a:solidFill>
                  <a:prstClr val="black"/>
                </a:solidFill>
                <a:latin typeface="Arial" pitchFamily="34" charset="0"/>
                <a:ea typeface="Times New Roman" pitchFamily="18" charset="0"/>
              </a:rPr>
              <a:t>Последовательность проведения искусственной вентиляции легких</a:t>
            </a:r>
          </a:p>
          <a:p>
            <a:pPr eaLnBrk="0" fontAlgn="base" hangingPunct="0">
              <a:spcBef>
                <a:spcPct val="0"/>
              </a:spcBef>
              <a:spcAft>
                <a:spcPct val="0"/>
              </a:spcAft>
            </a:pPr>
            <a:endParaRPr lang="ru-RU" dirty="0" smtClean="0">
              <a:solidFill>
                <a:prstClr val="black"/>
              </a:solidFill>
              <a:latin typeface="Arial" pitchFamily="34" charset="0"/>
            </a:endParaRPr>
          </a:p>
        </p:txBody>
      </p:sp>
    </p:spTree>
    <p:extLst>
      <p:ext uri="{BB962C8B-B14F-4D97-AF65-F5344CB8AC3E}">
        <p14:creationId xmlns:p14="http://schemas.microsoft.com/office/powerpoint/2010/main" val="444100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786050" y="1000111"/>
          <a:ext cx="6096000" cy="4714909"/>
        </p:xfrm>
        <a:graphic>
          <a:graphicData uri="http://schemas.openxmlformats.org/drawingml/2006/table">
            <a:tbl>
              <a:tblPr/>
              <a:tblGrid>
                <a:gridCol w="1857388"/>
                <a:gridCol w="4238612"/>
              </a:tblGrid>
              <a:tr h="1608879">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1900" dirty="0">
                          <a:latin typeface="Times New Roman"/>
                          <a:ea typeface="Times New Roman"/>
                          <a:cs typeface="Times New Roman"/>
                        </a:rPr>
                        <a:t>Определи наличие пульса на сонной артерии. (Пульс есть — пострадавший жив.) </a:t>
                      </a:r>
                    </a:p>
                  </a:txBody>
                  <a:tcPr marL="9525" marR="9525" marT="9525" marB="9525">
                    <a:lnL>
                      <a:noFill/>
                    </a:lnL>
                    <a:lnR>
                      <a:noFill/>
                    </a:lnR>
                    <a:lnT>
                      <a:noFill/>
                    </a:lnT>
                    <a:lnB>
                      <a:noFill/>
                    </a:lnB>
                  </a:tcPr>
                </a:tc>
              </a:tr>
              <a:tr h="1608879">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1900" dirty="0">
                          <a:latin typeface="Times New Roman"/>
                          <a:ea typeface="Times New Roman"/>
                          <a:cs typeface="Times New Roman"/>
                        </a:rPr>
                        <a:t>Прислушайся к дыханию, установи наличие или отсутствие движений грудной клетки. (Движение грудной клетки есть — пострадавший жив.)</a:t>
                      </a:r>
                    </a:p>
                  </a:txBody>
                  <a:tcPr marL="9525" marR="9525" marT="9525" marB="9525">
                    <a:lnL>
                      <a:noFill/>
                    </a:lnL>
                    <a:lnR>
                      <a:noFill/>
                    </a:lnR>
                    <a:lnT>
                      <a:noFill/>
                    </a:lnT>
                    <a:lnB>
                      <a:noFill/>
                    </a:lnB>
                  </a:tcPr>
                </a:tc>
              </a:tr>
              <a:tr h="1497151">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1900" dirty="0">
                          <a:latin typeface="Times New Roman"/>
                          <a:ea typeface="Times New Roman"/>
                          <a:cs typeface="Times New Roman"/>
                        </a:rPr>
                        <a:t>Определи реакцию зрачков на свет, приподнимая верхнее веко обоих глаз. (Зрачки на свету сужаются — пострадавший жив.) </a:t>
                      </a:r>
                    </a:p>
                  </a:txBody>
                  <a:tcPr marL="9525" marR="9525" marT="9525" marB="9525">
                    <a:lnL>
                      <a:noFill/>
                    </a:lnL>
                    <a:lnR>
                      <a:noFill/>
                    </a:lnR>
                    <a:lnT>
                      <a:noFill/>
                    </a:lnT>
                    <a:lnB>
                      <a:noFill/>
                    </a:lnB>
                  </a:tcPr>
                </a:tc>
              </a:tr>
            </a:tbl>
          </a:graphicData>
        </a:graphic>
      </p:graphicFrame>
      <p:pic>
        <p:nvPicPr>
          <p:cNvPr id="75779" name="Рисунок 1" descr="Untitled-12.jpg"/>
          <p:cNvPicPr>
            <a:picLocks noChangeAspect="1" noChangeArrowheads="1"/>
          </p:cNvPicPr>
          <p:nvPr/>
        </p:nvPicPr>
        <p:blipFill>
          <a:blip r:embed="rId2"/>
          <a:srcRect/>
          <a:stretch>
            <a:fillRect/>
          </a:stretch>
        </p:blipFill>
        <p:spPr bwMode="auto">
          <a:xfrm>
            <a:off x="0" y="928669"/>
            <a:ext cx="3929058" cy="1838755"/>
          </a:xfrm>
          <a:prstGeom prst="rect">
            <a:avLst/>
          </a:prstGeom>
          <a:noFill/>
        </p:spPr>
      </p:pic>
      <p:pic>
        <p:nvPicPr>
          <p:cNvPr id="75778" name="Рисунок 2" descr="Untitled-13.jpg"/>
          <p:cNvPicPr>
            <a:picLocks noChangeAspect="1" noChangeArrowheads="1"/>
          </p:cNvPicPr>
          <p:nvPr/>
        </p:nvPicPr>
        <p:blipFill>
          <a:blip r:embed="rId3"/>
          <a:srcRect/>
          <a:stretch>
            <a:fillRect/>
          </a:stretch>
        </p:blipFill>
        <p:spPr bwMode="auto">
          <a:xfrm>
            <a:off x="0" y="2786060"/>
            <a:ext cx="3929058" cy="1997981"/>
          </a:xfrm>
          <a:prstGeom prst="rect">
            <a:avLst/>
          </a:prstGeom>
          <a:noFill/>
        </p:spPr>
      </p:pic>
      <p:pic>
        <p:nvPicPr>
          <p:cNvPr id="75777" name="Рисунок 3" descr="Untitled-14.jpg"/>
          <p:cNvPicPr>
            <a:picLocks noChangeAspect="1" noChangeArrowheads="1"/>
          </p:cNvPicPr>
          <p:nvPr/>
        </p:nvPicPr>
        <p:blipFill>
          <a:blip r:embed="rId4"/>
          <a:srcRect/>
          <a:stretch>
            <a:fillRect/>
          </a:stretch>
        </p:blipFill>
        <p:spPr bwMode="auto">
          <a:xfrm>
            <a:off x="0" y="4786323"/>
            <a:ext cx="3857620" cy="2016344"/>
          </a:xfrm>
          <a:prstGeom prst="rect">
            <a:avLst/>
          </a:prstGeom>
          <a:noFill/>
        </p:spPr>
      </p:pic>
      <p:sp>
        <p:nvSpPr>
          <p:cNvPr id="75780" name="Rectangle 4"/>
          <p:cNvSpPr>
            <a:spLocks noChangeArrowheads="1"/>
          </p:cNvSpPr>
          <p:nvPr/>
        </p:nvSpPr>
        <p:spPr bwMode="auto">
          <a:xfrm>
            <a:off x="0" y="214294"/>
            <a:ext cx="91440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ru-RU" sz="2000" b="1" i="1" dirty="0" smtClean="0">
                <a:solidFill>
                  <a:prstClr val="black"/>
                </a:solidFill>
                <a:latin typeface="Arial" pitchFamily="34" charset="0"/>
                <a:ea typeface="Times New Roman" pitchFamily="18" charset="0"/>
              </a:rPr>
              <a:t>Правила определения наличия пульса, самостоятельного дыхания и реакции зрачков на свет (признаки «жизни и смерти») </a:t>
            </a:r>
          </a:p>
          <a:p>
            <a:pPr eaLnBrk="0" fontAlgn="base" hangingPunct="0">
              <a:spcBef>
                <a:spcPct val="0"/>
              </a:spcBef>
              <a:spcAft>
                <a:spcPct val="0"/>
              </a:spcAft>
            </a:pPr>
            <a:endParaRPr lang="ru-RU" dirty="0" smtClean="0">
              <a:solidFill>
                <a:prstClr val="black"/>
              </a:solidFill>
              <a:latin typeface="Arial" pitchFamily="34" charset="0"/>
            </a:endParaRPr>
          </a:p>
        </p:txBody>
      </p:sp>
      <p:sp>
        <p:nvSpPr>
          <p:cNvPr id="75781" name="Rectangle 5"/>
          <p:cNvSpPr>
            <a:spLocks noChangeArrowheads="1"/>
          </p:cNvSpPr>
          <p:nvPr/>
        </p:nvSpPr>
        <p:spPr bwMode="auto">
          <a:xfrm>
            <a:off x="2786050" y="5500707"/>
            <a:ext cx="621510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fontAlgn="base">
              <a:spcBef>
                <a:spcPct val="0"/>
              </a:spcBef>
              <a:spcAft>
                <a:spcPct val="0"/>
              </a:spcAft>
            </a:pPr>
            <a:r>
              <a:rPr lang="ru-RU" sz="1200" dirty="0" smtClean="0">
                <a:solidFill>
                  <a:prstClr val="black"/>
                </a:solidFill>
                <a:latin typeface="Arial" pitchFamily="34" charset="0"/>
                <a:ea typeface="Times New Roman" pitchFamily="18" charset="0"/>
              </a:rPr>
              <a:t/>
            </a:r>
            <a:br>
              <a:rPr lang="ru-RU" sz="1200" dirty="0" smtClean="0">
                <a:solidFill>
                  <a:prstClr val="black"/>
                </a:solidFill>
                <a:latin typeface="Arial" pitchFamily="34" charset="0"/>
                <a:ea typeface="Times New Roman" pitchFamily="18" charset="0"/>
              </a:rPr>
            </a:br>
            <a:r>
              <a:rPr lang="ru-RU" sz="1200" dirty="0" smtClean="0">
                <a:solidFill>
                  <a:prstClr val="black"/>
                </a:solidFill>
                <a:latin typeface="Arial" pitchFamily="34" charset="0"/>
                <a:ea typeface="Times New Roman" pitchFamily="18" charset="0"/>
              </a:rPr>
              <a:t/>
            </a:r>
            <a:br>
              <a:rPr lang="ru-RU" sz="1200" dirty="0" smtClean="0">
                <a:solidFill>
                  <a:prstClr val="black"/>
                </a:solidFill>
                <a:latin typeface="Arial" pitchFamily="34" charset="0"/>
                <a:ea typeface="Times New Roman" pitchFamily="18" charset="0"/>
              </a:rPr>
            </a:br>
            <a:r>
              <a:rPr lang="ru-RU" dirty="0" smtClean="0">
                <a:solidFill>
                  <a:prstClr val="black"/>
                </a:solidFill>
                <a:latin typeface="Arial" pitchFamily="34" charset="0"/>
                <a:ea typeface="Times New Roman" pitchFamily="18" charset="0"/>
              </a:rPr>
              <a:t>К реанимации приступай только при отсутствии </a:t>
            </a:r>
          </a:p>
          <a:p>
            <a:pPr algn="r" fontAlgn="base">
              <a:spcBef>
                <a:spcPct val="0"/>
              </a:spcBef>
              <a:spcAft>
                <a:spcPct val="0"/>
              </a:spcAft>
            </a:pPr>
            <a:r>
              <a:rPr lang="ru-RU" dirty="0" smtClean="0">
                <a:solidFill>
                  <a:prstClr val="black"/>
                </a:solidFill>
                <a:latin typeface="Arial" pitchFamily="34" charset="0"/>
                <a:ea typeface="Times New Roman" pitchFamily="18" charset="0"/>
              </a:rPr>
              <a:t>признаков жизни (пункты 1–2–3).</a:t>
            </a:r>
            <a:endParaRPr lang="ru-RU" dirty="0" smtClean="0">
              <a:solidFill>
                <a:prstClr val="black"/>
              </a:solidFill>
              <a:latin typeface="Arial" pitchFamily="34" charset="0"/>
            </a:endParaRPr>
          </a:p>
        </p:txBody>
      </p:sp>
    </p:spTree>
    <p:extLst>
      <p:ext uri="{BB962C8B-B14F-4D97-AF65-F5344CB8AC3E}">
        <p14:creationId xmlns:p14="http://schemas.microsoft.com/office/powerpoint/2010/main" val="1786695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000364" y="642922"/>
          <a:ext cx="5881718" cy="5948153"/>
        </p:xfrm>
        <a:graphic>
          <a:graphicData uri="http://schemas.openxmlformats.org/drawingml/2006/table">
            <a:tbl>
              <a:tblPr/>
              <a:tblGrid>
                <a:gridCol w="928694"/>
                <a:gridCol w="4953024"/>
              </a:tblGrid>
              <a:tr h="2286016">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000" dirty="0">
                          <a:latin typeface="Times New Roman"/>
                          <a:ea typeface="Times New Roman"/>
                          <a:cs typeface="Times New Roman"/>
                        </a:rPr>
                        <a:t>Определи место расположения мечевидного отростка, как показано на рисунке. </a:t>
                      </a:r>
                    </a:p>
                  </a:txBody>
                  <a:tcPr marL="9525" marR="9525" marT="9525" marB="9525">
                    <a:lnL>
                      <a:noFill/>
                    </a:lnL>
                    <a:lnR>
                      <a:noFill/>
                    </a:lnR>
                    <a:lnT>
                      <a:noFill/>
                    </a:lnT>
                    <a:lnB>
                      <a:noFill/>
                    </a:lnB>
                  </a:tcPr>
                </a:tc>
              </a:tr>
              <a:tr h="2143140">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000" dirty="0">
                          <a:latin typeface="Times New Roman"/>
                          <a:ea typeface="Times New Roman"/>
                          <a:cs typeface="Times New Roman"/>
                        </a:rPr>
                        <a:t>Определи точку компрессии на два поперечных пальца выше мечевидного отростка, строго по центру вертикальной оси. </a:t>
                      </a:r>
                    </a:p>
                  </a:txBody>
                  <a:tcPr marL="9525" marR="9525" marT="9525" marB="9525">
                    <a:lnL>
                      <a:noFill/>
                    </a:lnL>
                    <a:lnR>
                      <a:noFill/>
                    </a:lnR>
                    <a:lnT>
                      <a:noFill/>
                    </a:lnT>
                    <a:lnB>
                      <a:noFill/>
                    </a:lnB>
                  </a:tcPr>
                </a:tc>
              </a:tr>
              <a:tr h="1518997">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000" dirty="0">
                          <a:latin typeface="Times New Roman"/>
                          <a:ea typeface="Times New Roman"/>
                          <a:cs typeface="Times New Roman"/>
                        </a:rPr>
                        <a:t>Положи основание ладони на точку компрессии. </a:t>
                      </a:r>
                    </a:p>
                  </a:txBody>
                  <a:tcPr marL="9525" marR="9525" marT="9525" marB="9525">
                    <a:lnL>
                      <a:noFill/>
                    </a:lnL>
                    <a:lnR>
                      <a:noFill/>
                    </a:lnR>
                    <a:lnT>
                      <a:noFill/>
                    </a:lnT>
                    <a:lnB>
                      <a:noFill/>
                    </a:lnB>
                  </a:tcPr>
                </a:tc>
              </a:tr>
            </a:tbl>
          </a:graphicData>
        </a:graphic>
      </p:graphicFrame>
      <p:pic>
        <p:nvPicPr>
          <p:cNvPr id="77827" name="Рисунок 1" descr="Untitled-18.jpg"/>
          <p:cNvPicPr>
            <a:picLocks noChangeAspect="1" noChangeArrowheads="1"/>
          </p:cNvPicPr>
          <p:nvPr/>
        </p:nvPicPr>
        <p:blipFill>
          <a:blip r:embed="rId2"/>
          <a:srcRect/>
          <a:stretch>
            <a:fillRect/>
          </a:stretch>
        </p:blipFill>
        <p:spPr bwMode="auto">
          <a:xfrm>
            <a:off x="0" y="642921"/>
            <a:ext cx="3786182" cy="2310409"/>
          </a:xfrm>
          <a:prstGeom prst="rect">
            <a:avLst/>
          </a:prstGeom>
          <a:noFill/>
        </p:spPr>
      </p:pic>
      <p:pic>
        <p:nvPicPr>
          <p:cNvPr id="77826" name="Рисунок 2" descr="Untitled-19.jpg"/>
          <p:cNvPicPr>
            <a:picLocks noChangeAspect="1" noChangeArrowheads="1"/>
          </p:cNvPicPr>
          <p:nvPr/>
        </p:nvPicPr>
        <p:blipFill>
          <a:blip r:embed="rId3"/>
          <a:srcRect/>
          <a:stretch>
            <a:fillRect/>
          </a:stretch>
        </p:blipFill>
        <p:spPr bwMode="auto">
          <a:xfrm>
            <a:off x="0" y="2895573"/>
            <a:ext cx="3786182" cy="2009803"/>
          </a:xfrm>
          <a:prstGeom prst="rect">
            <a:avLst/>
          </a:prstGeom>
          <a:noFill/>
        </p:spPr>
      </p:pic>
      <p:pic>
        <p:nvPicPr>
          <p:cNvPr id="77825" name="Рисунок 3" descr="Untitled-20.jpg"/>
          <p:cNvPicPr>
            <a:picLocks noChangeAspect="1" noChangeArrowheads="1"/>
          </p:cNvPicPr>
          <p:nvPr/>
        </p:nvPicPr>
        <p:blipFill>
          <a:blip r:embed="rId4"/>
          <a:srcRect/>
          <a:stretch>
            <a:fillRect/>
          </a:stretch>
        </p:blipFill>
        <p:spPr bwMode="auto">
          <a:xfrm>
            <a:off x="142844" y="4991103"/>
            <a:ext cx="3643338" cy="1866900"/>
          </a:xfrm>
          <a:prstGeom prst="rect">
            <a:avLst/>
          </a:prstGeom>
          <a:noFill/>
        </p:spPr>
      </p:pic>
      <p:sp>
        <p:nvSpPr>
          <p:cNvPr id="77828" name="Rectangle 4"/>
          <p:cNvSpPr>
            <a:spLocks noChangeArrowheads="1"/>
          </p:cNvSpPr>
          <p:nvPr/>
        </p:nvSpPr>
        <p:spPr bwMode="auto">
          <a:xfrm>
            <a:off x="0" y="214291"/>
            <a:ext cx="914400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ru-RU" sz="2000" b="1" i="1" dirty="0" smtClean="0">
                <a:solidFill>
                  <a:prstClr val="black"/>
                </a:solidFill>
                <a:latin typeface="Arial" pitchFamily="34" charset="0"/>
                <a:ea typeface="Times New Roman" pitchFamily="18" charset="0"/>
              </a:rPr>
              <a:t>Правила проведения закрытого (непрямого) массажа сердца</a:t>
            </a:r>
          </a:p>
          <a:p>
            <a:pPr eaLnBrk="0" fontAlgn="base" hangingPunct="0">
              <a:spcBef>
                <a:spcPct val="0"/>
              </a:spcBef>
              <a:spcAft>
                <a:spcPct val="0"/>
              </a:spcAft>
            </a:pPr>
            <a:endParaRPr lang="ru-RU" dirty="0" smtClean="0">
              <a:solidFill>
                <a:prstClr val="black"/>
              </a:solidFill>
              <a:latin typeface="Arial" pitchFamily="34" charset="0"/>
            </a:endParaRPr>
          </a:p>
        </p:txBody>
      </p:sp>
    </p:spTree>
    <p:extLst>
      <p:ext uri="{BB962C8B-B14F-4D97-AF65-F5344CB8AC3E}">
        <p14:creationId xmlns:p14="http://schemas.microsoft.com/office/powerpoint/2010/main" val="4190047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488" y="285731"/>
          <a:ext cx="6096000" cy="6429420"/>
        </p:xfrm>
        <a:graphic>
          <a:graphicData uri="http://schemas.openxmlformats.org/drawingml/2006/table">
            <a:tbl>
              <a:tblPr/>
              <a:tblGrid>
                <a:gridCol w="3048000"/>
                <a:gridCol w="3048000"/>
              </a:tblGrid>
              <a:tr h="6429420">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400" dirty="0">
                          <a:latin typeface="Times New Roman"/>
                          <a:ea typeface="Times New Roman"/>
                          <a:cs typeface="Times New Roman"/>
                        </a:rPr>
                        <a:t>Компрессии проводи строго вертикально по линии, соединяющей грудину с позвоночником. Компрессии выполняй плавно, без резких движений, тяжестью верхней половины своего тела. Глубина продавливания грудной клетки должна быть не менее 3–4 см, 100–110 надавливаний в 1 минуту. </a:t>
                      </a:r>
                    </a:p>
                  </a:txBody>
                  <a:tcPr marL="9525" marR="9525" marT="9525" marB="9525">
                    <a:lnL>
                      <a:noFill/>
                    </a:lnL>
                    <a:lnR>
                      <a:noFill/>
                    </a:lnR>
                    <a:lnT>
                      <a:noFill/>
                    </a:lnT>
                    <a:lnB>
                      <a:noFill/>
                    </a:lnB>
                  </a:tcPr>
                </a:tc>
              </a:tr>
            </a:tbl>
          </a:graphicData>
        </a:graphic>
      </p:graphicFrame>
      <p:pic>
        <p:nvPicPr>
          <p:cNvPr id="78849" name="Рисунок 4" descr="Untitled-21.jpg"/>
          <p:cNvPicPr>
            <a:picLocks noChangeAspect="1" noChangeArrowheads="1"/>
          </p:cNvPicPr>
          <p:nvPr/>
        </p:nvPicPr>
        <p:blipFill>
          <a:blip r:embed="rId2"/>
          <a:srcRect/>
          <a:stretch>
            <a:fillRect/>
          </a:stretch>
        </p:blipFill>
        <p:spPr bwMode="auto">
          <a:xfrm>
            <a:off x="-1" y="428607"/>
            <a:ext cx="5802069" cy="4429156"/>
          </a:xfrm>
          <a:prstGeom prst="rect">
            <a:avLst/>
          </a:prstGeom>
          <a:noFill/>
        </p:spPr>
      </p:pic>
    </p:spTree>
    <p:extLst>
      <p:ext uri="{BB962C8B-B14F-4D97-AF65-F5344CB8AC3E}">
        <p14:creationId xmlns:p14="http://schemas.microsoft.com/office/powerpoint/2010/main" val="247162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786050" y="0"/>
          <a:ext cx="6096000" cy="6858000"/>
        </p:xfrm>
        <a:graphic>
          <a:graphicData uri="http://schemas.openxmlformats.org/drawingml/2006/table">
            <a:tbl>
              <a:tblPr/>
              <a:tblGrid>
                <a:gridCol w="1000132"/>
                <a:gridCol w="5095868"/>
              </a:tblGrid>
              <a:tr h="6858000">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1200"/>
                        </a:spcAft>
                      </a:pPr>
                      <a:r>
                        <a:rPr lang="ru-RU" sz="1200" dirty="0" smtClean="0">
                          <a:latin typeface="Times New Roman"/>
                          <a:ea typeface="Times New Roman"/>
                          <a:cs typeface="Times New Roman"/>
                        </a:rPr>
                        <a:t> </a:t>
                      </a:r>
                      <a:r>
                        <a:rPr lang="ru-RU" sz="2000" dirty="0">
                          <a:latin typeface="Times New Roman"/>
                          <a:ea typeface="Times New Roman"/>
                          <a:cs typeface="Times New Roman"/>
                        </a:rPr>
                        <a:t>детям грудного возраста массаж производят ладонными поверхностями второго и третьего пальцев; </a:t>
                      </a:r>
                      <a:br>
                        <a:rPr lang="ru-RU" sz="2000" dirty="0">
                          <a:latin typeface="Times New Roman"/>
                          <a:ea typeface="Times New Roman"/>
                          <a:cs typeface="Times New Roman"/>
                        </a:rPr>
                      </a:br>
                      <a:r>
                        <a:rPr lang="ru-RU" sz="2000" dirty="0">
                          <a:latin typeface="Times New Roman"/>
                          <a:ea typeface="Times New Roman"/>
                          <a:cs typeface="Times New Roman"/>
                        </a:rPr>
                        <a:t/>
                      </a:r>
                      <a:br>
                        <a:rPr lang="ru-RU" sz="2000" dirty="0">
                          <a:latin typeface="Times New Roman"/>
                          <a:ea typeface="Times New Roman"/>
                          <a:cs typeface="Times New Roman"/>
                        </a:rPr>
                      </a:br>
                      <a:r>
                        <a:rPr lang="ru-RU" sz="2000" dirty="0">
                          <a:latin typeface="Times New Roman"/>
                          <a:ea typeface="Times New Roman"/>
                          <a:cs typeface="Times New Roman"/>
                        </a:rPr>
                        <a:t/>
                      </a:r>
                      <a:br>
                        <a:rPr lang="ru-RU" sz="2000" dirty="0">
                          <a:latin typeface="Times New Roman"/>
                          <a:ea typeface="Times New Roman"/>
                          <a:cs typeface="Times New Roman"/>
                        </a:rPr>
                      </a:br>
                      <a:r>
                        <a:rPr lang="ru-RU" sz="2000" dirty="0">
                          <a:latin typeface="Times New Roman"/>
                          <a:ea typeface="Times New Roman"/>
                          <a:cs typeface="Times New Roman"/>
                        </a:rPr>
                        <a:t/>
                      </a:r>
                      <a:br>
                        <a:rPr lang="ru-RU" sz="2000" dirty="0">
                          <a:latin typeface="Times New Roman"/>
                          <a:ea typeface="Times New Roman"/>
                          <a:cs typeface="Times New Roman"/>
                        </a:rPr>
                      </a:br>
                      <a:r>
                        <a:rPr lang="ru-RU" sz="2000" dirty="0">
                          <a:latin typeface="Times New Roman"/>
                          <a:ea typeface="Times New Roman"/>
                          <a:cs typeface="Times New Roman"/>
                        </a:rPr>
                        <a:t/>
                      </a:r>
                      <a:br>
                        <a:rPr lang="ru-RU" sz="2000" dirty="0">
                          <a:latin typeface="Times New Roman"/>
                          <a:ea typeface="Times New Roman"/>
                          <a:cs typeface="Times New Roman"/>
                        </a:rPr>
                      </a:br>
                      <a:r>
                        <a:rPr lang="ru-RU" sz="2000" dirty="0">
                          <a:latin typeface="Times New Roman"/>
                          <a:ea typeface="Times New Roman"/>
                          <a:cs typeface="Times New Roman"/>
                        </a:rPr>
                        <a:t/>
                      </a:r>
                      <a:br>
                        <a:rPr lang="ru-RU" sz="2000" dirty="0">
                          <a:latin typeface="Times New Roman"/>
                          <a:ea typeface="Times New Roman"/>
                          <a:cs typeface="Times New Roman"/>
                        </a:rPr>
                      </a:br>
                      <a:r>
                        <a:rPr lang="ru-RU" sz="2000" dirty="0">
                          <a:latin typeface="Times New Roman"/>
                          <a:ea typeface="Times New Roman"/>
                          <a:cs typeface="Times New Roman"/>
                        </a:rPr>
                        <a:t/>
                      </a:r>
                      <a:br>
                        <a:rPr lang="ru-RU" sz="2000" dirty="0">
                          <a:latin typeface="Times New Roman"/>
                          <a:ea typeface="Times New Roman"/>
                          <a:cs typeface="Times New Roman"/>
                        </a:rPr>
                      </a:br>
                      <a:r>
                        <a:rPr lang="ru-RU" sz="2000" dirty="0">
                          <a:latin typeface="Times New Roman"/>
                          <a:ea typeface="Times New Roman"/>
                          <a:cs typeface="Times New Roman"/>
                        </a:rPr>
                        <a:t>— подросткам — ладонью одной руки; </a:t>
                      </a:r>
                      <a:br>
                        <a:rPr lang="ru-RU" sz="2000" dirty="0">
                          <a:latin typeface="Times New Roman"/>
                          <a:ea typeface="Times New Roman"/>
                          <a:cs typeface="Times New Roman"/>
                        </a:rPr>
                      </a:br>
                      <a:r>
                        <a:rPr lang="ru-RU" sz="2000" dirty="0">
                          <a:latin typeface="Times New Roman"/>
                          <a:ea typeface="Times New Roman"/>
                          <a:cs typeface="Times New Roman"/>
                        </a:rPr>
                        <a:t/>
                      </a:r>
                      <a:br>
                        <a:rPr lang="ru-RU" sz="2000" dirty="0">
                          <a:latin typeface="Times New Roman"/>
                          <a:ea typeface="Times New Roman"/>
                          <a:cs typeface="Times New Roman"/>
                        </a:rPr>
                      </a:br>
                      <a:r>
                        <a:rPr lang="ru-RU" sz="2000" dirty="0">
                          <a:latin typeface="Times New Roman"/>
                          <a:ea typeface="Times New Roman"/>
                          <a:cs typeface="Times New Roman"/>
                        </a:rPr>
                        <a:t/>
                      </a:r>
                      <a:br>
                        <a:rPr lang="ru-RU" sz="2000" dirty="0">
                          <a:latin typeface="Times New Roman"/>
                          <a:ea typeface="Times New Roman"/>
                          <a:cs typeface="Times New Roman"/>
                        </a:rPr>
                      </a:br>
                      <a:r>
                        <a:rPr lang="ru-RU" sz="2000" dirty="0">
                          <a:latin typeface="Times New Roman"/>
                          <a:ea typeface="Times New Roman"/>
                          <a:cs typeface="Times New Roman"/>
                        </a:rPr>
                        <a:t/>
                      </a:r>
                      <a:br>
                        <a:rPr lang="ru-RU" sz="2000" dirty="0">
                          <a:latin typeface="Times New Roman"/>
                          <a:ea typeface="Times New Roman"/>
                          <a:cs typeface="Times New Roman"/>
                        </a:rPr>
                      </a:br>
                      <a:r>
                        <a:rPr lang="ru-RU" sz="2000" dirty="0">
                          <a:latin typeface="Times New Roman"/>
                          <a:ea typeface="Times New Roman"/>
                          <a:cs typeface="Times New Roman"/>
                        </a:rPr>
                        <a:t/>
                      </a:r>
                      <a:br>
                        <a:rPr lang="ru-RU" sz="2000" dirty="0">
                          <a:latin typeface="Times New Roman"/>
                          <a:ea typeface="Times New Roman"/>
                          <a:cs typeface="Times New Roman"/>
                        </a:rPr>
                      </a:br>
                      <a:r>
                        <a:rPr lang="ru-RU" sz="2000" dirty="0">
                          <a:latin typeface="Times New Roman"/>
                          <a:ea typeface="Times New Roman"/>
                          <a:cs typeface="Times New Roman"/>
                        </a:rPr>
                        <a:t/>
                      </a:r>
                      <a:br>
                        <a:rPr lang="ru-RU" sz="2000" dirty="0">
                          <a:latin typeface="Times New Roman"/>
                          <a:ea typeface="Times New Roman"/>
                          <a:cs typeface="Times New Roman"/>
                        </a:rPr>
                      </a:br>
                      <a:r>
                        <a:rPr lang="ru-RU" sz="2000" dirty="0">
                          <a:latin typeface="Times New Roman"/>
                          <a:ea typeface="Times New Roman"/>
                          <a:cs typeface="Times New Roman"/>
                        </a:rPr>
                        <a:t/>
                      </a:r>
                      <a:br>
                        <a:rPr lang="ru-RU" sz="2000" dirty="0">
                          <a:latin typeface="Times New Roman"/>
                          <a:ea typeface="Times New Roman"/>
                          <a:cs typeface="Times New Roman"/>
                        </a:rPr>
                      </a:br>
                      <a:r>
                        <a:rPr lang="ru-RU" sz="2000" dirty="0">
                          <a:latin typeface="Times New Roman"/>
                          <a:ea typeface="Times New Roman"/>
                          <a:cs typeface="Times New Roman"/>
                        </a:rPr>
                        <a:t/>
                      </a:r>
                      <a:br>
                        <a:rPr lang="ru-RU" sz="2000" dirty="0">
                          <a:latin typeface="Times New Roman"/>
                          <a:ea typeface="Times New Roman"/>
                          <a:cs typeface="Times New Roman"/>
                        </a:rPr>
                      </a:br>
                      <a:r>
                        <a:rPr lang="ru-RU" sz="2000" dirty="0">
                          <a:latin typeface="Times New Roman"/>
                          <a:ea typeface="Times New Roman"/>
                          <a:cs typeface="Times New Roman"/>
                        </a:rPr>
                        <a:t>— у взрослых упор делается на основание ладоней, большой палец направлен на голову (на ноги) пострадавшего. Пальцы приподняты и не касаются грудной клетки. </a:t>
                      </a:r>
                    </a:p>
                  </a:txBody>
                  <a:tcPr marL="9525" marR="9525" marT="9525" marB="9525" anchor="ctr">
                    <a:lnL>
                      <a:noFill/>
                    </a:lnL>
                    <a:lnR>
                      <a:noFill/>
                    </a:lnR>
                    <a:lnT>
                      <a:noFill/>
                    </a:lnT>
                    <a:lnB>
                      <a:noFill/>
                    </a:lnB>
                  </a:tcPr>
                </a:tc>
              </a:tr>
            </a:tbl>
          </a:graphicData>
        </a:graphic>
      </p:graphicFrame>
      <p:pic>
        <p:nvPicPr>
          <p:cNvPr id="79873" name="Рисунок 5" descr="Untitled-22.jpg"/>
          <p:cNvPicPr>
            <a:picLocks noChangeAspect="1" noChangeArrowheads="1"/>
          </p:cNvPicPr>
          <p:nvPr/>
        </p:nvPicPr>
        <p:blipFill>
          <a:blip r:embed="rId2"/>
          <a:srcRect/>
          <a:stretch>
            <a:fillRect/>
          </a:stretch>
        </p:blipFill>
        <p:spPr bwMode="auto">
          <a:xfrm>
            <a:off x="142849" y="1"/>
            <a:ext cx="3575651" cy="6462699"/>
          </a:xfrm>
          <a:prstGeom prst="rect">
            <a:avLst/>
          </a:prstGeom>
          <a:noFill/>
        </p:spPr>
      </p:pic>
    </p:spTree>
    <p:extLst>
      <p:ext uri="{BB962C8B-B14F-4D97-AF65-F5344CB8AC3E}">
        <p14:creationId xmlns:p14="http://schemas.microsoft.com/office/powerpoint/2010/main" val="28499131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928926" y="428606"/>
          <a:ext cx="6096000" cy="5286414"/>
        </p:xfrm>
        <a:graphic>
          <a:graphicData uri="http://schemas.openxmlformats.org/drawingml/2006/table">
            <a:tbl>
              <a:tblPr/>
              <a:tblGrid>
                <a:gridCol w="1785950"/>
                <a:gridCol w="4310050"/>
              </a:tblGrid>
              <a:tr h="2643207">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000" dirty="0">
                          <a:latin typeface="Times New Roman"/>
                          <a:ea typeface="Times New Roman"/>
                          <a:cs typeface="Times New Roman"/>
                        </a:rPr>
                        <a:t>Чередуй два «вдоха» искусственной вентиляции легких (ИВЛ) с 15 надавливаниями, независимо от количества человек, проводящих реанимацию. </a:t>
                      </a:r>
                    </a:p>
                  </a:txBody>
                  <a:tcPr marL="9525" marR="9525" marT="9525" marB="9525">
                    <a:lnL>
                      <a:noFill/>
                    </a:lnL>
                    <a:lnR>
                      <a:noFill/>
                    </a:lnR>
                    <a:lnT>
                      <a:noFill/>
                    </a:lnT>
                    <a:lnB>
                      <a:noFill/>
                    </a:lnB>
                  </a:tcPr>
                </a:tc>
              </a:tr>
              <a:tr h="2643207">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000" dirty="0">
                          <a:latin typeface="Times New Roman"/>
                          <a:ea typeface="Times New Roman"/>
                          <a:cs typeface="Times New Roman"/>
                        </a:rPr>
                        <a:t>Контролируй пульс на сонной артерии, реакцию зрачков на свет (определение эффективности реанимационных мероприятий). </a:t>
                      </a:r>
                    </a:p>
                  </a:txBody>
                  <a:tcPr marL="9525" marR="9525" marT="9525" marB="9525">
                    <a:lnL>
                      <a:noFill/>
                    </a:lnL>
                    <a:lnR>
                      <a:noFill/>
                    </a:lnR>
                    <a:lnT>
                      <a:noFill/>
                    </a:lnT>
                    <a:lnB>
                      <a:noFill/>
                    </a:lnB>
                  </a:tcPr>
                </a:tc>
              </a:tr>
            </a:tbl>
          </a:graphicData>
        </a:graphic>
      </p:graphicFrame>
      <p:pic>
        <p:nvPicPr>
          <p:cNvPr id="80898" name="Рисунок 6" descr="Untitled-23.jpg"/>
          <p:cNvPicPr>
            <a:picLocks noChangeAspect="1" noChangeArrowheads="1"/>
          </p:cNvPicPr>
          <p:nvPr/>
        </p:nvPicPr>
        <p:blipFill>
          <a:blip r:embed="rId2"/>
          <a:srcRect/>
          <a:stretch>
            <a:fillRect/>
          </a:stretch>
        </p:blipFill>
        <p:spPr bwMode="auto">
          <a:xfrm>
            <a:off x="0" y="1"/>
            <a:ext cx="4428396" cy="3071811"/>
          </a:xfrm>
          <a:prstGeom prst="rect">
            <a:avLst/>
          </a:prstGeom>
          <a:noFill/>
        </p:spPr>
      </p:pic>
      <p:pic>
        <p:nvPicPr>
          <p:cNvPr id="80897" name="Рисунок 7" descr="Untitled-24.jpg"/>
          <p:cNvPicPr>
            <a:picLocks noChangeAspect="1" noChangeArrowheads="1"/>
          </p:cNvPicPr>
          <p:nvPr/>
        </p:nvPicPr>
        <p:blipFill>
          <a:blip r:embed="rId3"/>
          <a:srcRect/>
          <a:stretch>
            <a:fillRect/>
          </a:stretch>
        </p:blipFill>
        <p:spPr bwMode="auto">
          <a:xfrm>
            <a:off x="6" y="3286127"/>
            <a:ext cx="4614849" cy="2428868"/>
          </a:xfrm>
          <a:prstGeom prst="rect">
            <a:avLst/>
          </a:prstGeom>
          <a:noFill/>
        </p:spPr>
      </p:pic>
      <p:sp>
        <p:nvSpPr>
          <p:cNvPr id="80899" name="Rectangle 3"/>
          <p:cNvSpPr>
            <a:spLocks noChangeArrowheads="1"/>
          </p:cNvSpPr>
          <p:nvPr/>
        </p:nvSpPr>
        <p:spPr bwMode="auto">
          <a:xfrm>
            <a:off x="357158" y="5715016"/>
            <a:ext cx="857256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ru-RU" sz="1200" dirty="0" smtClean="0">
                <a:solidFill>
                  <a:prstClr val="black"/>
                </a:solidFill>
                <a:latin typeface="Arial" pitchFamily="34" charset="0"/>
                <a:ea typeface="Times New Roman" pitchFamily="18" charset="0"/>
              </a:rPr>
              <a:t/>
            </a:r>
            <a:br>
              <a:rPr lang="ru-RU" sz="1200" dirty="0" smtClean="0">
                <a:solidFill>
                  <a:prstClr val="black"/>
                </a:solidFill>
                <a:latin typeface="Arial" pitchFamily="34" charset="0"/>
                <a:ea typeface="Times New Roman" pitchFamily="18" charset="0"/>
              </a:rPr>
            </a:br>
            <a:r>
              <a:rPr lang="ru-RU" sz="1200" dirty="0" smtClean="0">
                <a:solidFill>
                  <a:prstClr val="black"/>
                </a:solidFill>
                <a:latin typeface="Arial" pitchFamily="34" charset="0"/>
                <a:ea typeface="Times New Roman" pitchFamily="18" charset="0"/>
              </a:rPr>
              <a:t/>
            </a:r>
            <a:br>
              <a:rPr lang="ru-RU" sz="1200" dirty="0" smtClean="0">
                <a:solidFill>
                  <a:prstClr val="black"/>
                </a:solidFill>
                <a:latin typeface="Arial" pitchFamily="34" charset="0"/>
                <a:ea typeface="Times New Roman" pitchFamily="18" charset="0"/>
              </a:rPr>
            </a:br>
            <a:r>
              <a:rPr lang="ru-RU" sz="2000" dirty="0" smtClean="0">
                <a:solidFill>
                  <a:prstClr val="black"/>
                </a:solidFill>
                <a:latin typeface="Arial" pitchFamily="34" charset="0"/>
                <a:ea typeface="Times New Roman" pitchFamily="18" charset="0"/>
              </a:rPr>
              <a:t>Проводить закрытый массаж сердца нужно только на твердой поверхности! </a:t>
            </a:r>
            <a:endParaRPr lang="ru-RU" sz="2000" dirty="0" smtClean="0">
              <a:solidFill>
                <a:prstClr val="black"/>
              </a:solidFill>
              <a:latin typeface="Arial" pitchFamily="34" charset="0"/>
            </a:endParaRPr>
          </a:p>
        </p:txBody>
      </p:sp>
    </p:spTree>
    <p:extLst>
      <p:ext uri="{BB962C8B-B14F-4D97-AF65-F5344CB8AC3E}">
        <p14:creationId xmlns:p14="http://schemas.microsoft.com/office/powerpoint/2010/main" val="22112515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357158" y="5429265"/>
          <a:ext cx="9144000" cy="1491235"/>
        </p:xfrm>
        <a:graphic>
          <a:graphicData uri="http://schemas.openxmlformats.org/drawingml/2006/table">
            <a:tbl>
              <a:tblPr/>
              <a:tblGrid>
                <a:gridCol w="142876"/>
                <a:gridCol w="9001124"/>
              </a:tblGrid>
              <a:tr h="1491235">
                <a:tc>
                  <a:txBody>
                    <a:bodyPr/>
                    <a:lstStyle/>
                    <a:p>
                      <a:pPr>
                        <a:lnSpc>
                          <a:spcPct val="115000"/>
                        </a:lnSpc>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lgn="l">
                        <a:lnSpc>
                          <a:spcPct val="115000"/>
                        </a:lnSpc>
                        <a:spcAft>
                          <a:spcPts val="0"/>
                        </a:spcAft>
                      </a:pPr>
                      <a:r>
                        <a:rPr lang="ru-RU" sz="2800" dirty="0">
                          <a:latin typeface="Times New Roman"/>
                          <a:ea typeface="Times New Roman"/>
                          <a:cs typeface="Times New Roman"/>
                        </a:rPr>
                        <a:t>Убедись, что ни тебе, ни пострадавшему ничто не угрожает, вынеси (выведи) пострадавшего </a:t>
                      </a:r>
                      <a:r>
                        <a:rPr lang="ru-RU" sz="2800" dirty="0" smtClean="0">
                          <a:latin typeface="Times New Roman"/>
                          <a:ea typeface="Times New Roman"/>
                          <a:cs typeface="Times New Roman"/>
                        </a:rPr>
                        <a:t>за пределы </a:t>
                      </a:r>
                      <a:r>
                        <a:rPr lang="ru-RU" sz="2800" dirty="0">
                          <a:latin typeface="Times New Roman"/>
                          <a:ea typeface="Times New Roman"/>
                          <a:cs typeface="Times New Roman"/>
                        </a:rPr>
                        <a:t>зоны поражения.</a:t>
                      </a:r>
                      <a:endParaRPr lang="ru-RU" sz="2800" dirty="0">
                        <a:latin typeface="Calibri"/>
                        <a:ea typeface="Calibri"/>
                        <a:cs typeface="Times New Roman"/>
                      </a:endParaRPr>
                    </a:p>
                  </a:txBody>
                  <a:tcPr marL="9525" marR="9525" marT="9525" marB="9525">
                    <a:lnL>
                      <a:noFill/>
                    </a:lnL>
                    <a:lnR>
                      <a:noFill/>
                    </a:lnR>
                    <a:lnT>
                      <a:noFill/>
                    </a:lnT>
                    <a:lnB>
                      <a:noFill/>
                    </a:lnB>
                  </a:tcPr>
                </a:tc>
              </a:tr>
            </a:tbl>
          </a:graphicData>
        </a:graphic>
      </p:graphicFrame>
      <p:pic>
        <p:nvPicPr>
          <p:cNvPr id="11265" name="Рисунок 1" descr="Untitled-61.jpg"/>
          <p:cNvPicPr>
            <a:picLocks noChangeAspect="1" noChangeArrowheads="1"/>
          </p:cNvPicPr>
          <p:nvPr/>
        </p:nvPicPr>
        <p:blipFill>
          <a:blip r:embed="rId3"/>
          <a:srcRect/>
          <a:stretch>
            <a:fillRect/>
          </a:stretch>
        </p:blipFill>
        <p:spPr bwMode="auto">
          <a:xfrm>
            <a:off x="285720" y="1142989"/>
            <a:ext cx="8215370" cy="3643337"/>
          </a:xfrm>
          <a:prstGeom prst="rect">
            <a:avLst/>
          </a:prstGeom>
          <a:noFill/>
        </p:spPr>
      </p:pic>
      <p:sp>
        <p:nvSpPr>
          <p:cNvPr id="11266" name="Rectangle 2"/>
          <p:cNvSpPr>
            <a:spLocks noChangeArrowheads="1"/>
          </p:cNvSpPr>
          <p:nvPr/>
        </p:nvSpPr>
        <p:spPr bwMode="auto">
          <a:xfrm>
            <a:off x="428596" y="285732"/>
            <a:ext cx="850112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Первая помощь при переломах костей</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428596" y="5000639"/>
          <a:ext cx="7405718" cy="1505908"/>
        </p:xfrm>
        <a:graphic>
          <a:graphicData uri="http://schemas.openxmlformats.org/drawingml/2006/table">
            <a:tbl>
              <a:tblPr/>
              <a:tblGrid>
                <a:gridCol w="71438"/>
                <a:gridCol w="7334280"/>
              </a:tblGrid>
              <a:tr h="1505908">
                <a:tc>
                  <a:txBody>
                    <a:bodyPr/>
                    <a:lstStyle/>
                    <a:p>
                      <a:pPr>
                        <a:lnSpc>
                          <a:spcPct val="115000"/>
                        </a:lnSpc>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lgn="ctr">
                        <a:lnSpc>
                          <a:spcPct val="115000"/>
                        </a:lnSpc>
                        <a:spcAft>
                          <a:spcPts val="0"/>
                        </a:spcAft>
                      </a:pPr>
                      <a:r>
                        <a:rPr lang="ru-RU" sz="3600" dirty="0">
                          <a:latin typeface="Times New Roman"/>
                          <a:ea typeface="Times New Roman"/>
                          <a:cs typeface="Times New Roman"/>
                        </a:rPr>
                        <a:t>При открытых переломах сначала останови наружное кровотечение</a:t>
                      </a:r>
                      <a:endParaRPr lang="ru-RU" sz="3600" dirty="0">
                        <a:latin typeface="Calibri"/>
                        <a:ea typeface="Calibri"/>
                        <a:cs typeface="Times New Roman"/>
                      </a:endParaRPr>
                    </a:p>
                  </a:txBody>
                  <a:tcPr marL="9525" marR="9525" marT="9525" marB="9525">
                    <a:lnL>
                      <a:noFill/>
                    </a:lnL>
                    <a:lnR>
                      <a:noFill/>
                    </a:lnR>
                    <a:lnT>
                      <a:noFill/>
                    </a:lnT>
                    <a:lnB>
                      <a:noFill/>
                    </a:lnB>
                  </a:tcPr>
                </a:tc>
              </a:tr>
            </a:tbl>
          </a:graphicData>
        </a:graphic>
      </p:graphicFrame>
      <p:pic>
        <p:nvPicPr>
          <p:cNvPr id="14337" name="Рисунок 2" descr="Untitled-62.jpg"/>
          <p:cNvPicPr>
            <a:picLocks noChangeAspect="1" noChangeArrowheads="1"/>
          </p:cNvPicPr>
          <p:nvPr/>
        </p:nvPicPr>
        <p:blipFill>
          <a:blip r:embed="rId2"/>
          <a:srcRect/>
          <a:stretch>
            <a:fillRect/>
          </a:stretch>
        </p:blipFill>
        <p:spPr bwMode="auto">
          <a:xfrm>
            <a:off x="285720" y="428607"/>
            <a:ext cx="7786742" cy="442915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4071941"/>
          <a:ext cx="9024926" cy="2262379"/>
        </p:xfrm>
        <a:graphic>
          <a:graphicData uri="http://schemas.openxmlformats.org/drawingml/2006/table">
            <a:tbl>
              <a:tblPr/>
              <a:tblGrid>
                <a:gridCol w="71406"/>
                <a:gridCol w="8953520"/>
              </a:tblGrid>
              <a:tr h="2262379">
                <a:tc>
                  <a:txBody>
                    <a:bodyPr/>
                    <a:lstStyle/>
                    <a:p>
                      <a:pPr>
                        <a:lnSpc>
                          <a:spcPct val="115000"/>
                        </a:lnSpc>
                        <a:spcAft>
                          <a:spcPts val="0"/>
                        </a:spcAft>
                      </a:pPr>
                      <a:endParaRPr lang="ru-RU" sz="24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lnSpc>
                          <a:spcPct val="115000"/>
                        </a:lnSpc>
                        <a:spcAft>
                          <a:spcPts val="0"/>
                        </a:spcAft>
                      </a:pPr>
                      <a:r>
                        <a:rPr lang="ru-RU" sz="3200" dirty="0">
                          <a:latin typeface="Times New Roman"/>
                          <a:ea typeface="Times New Roman"/>
                          <a:cs typeface="Times New Roman"/>
                        </a:rPr>
                        <a:t>Обеспечь неподвижность места переломов костей с помощью шин или подручных средств (ветка, доска) поверх одежды</a:t>
                      </a:r>
                      <a:r>
                        <a:rPr lang="ru-RU" sz="3200" dirty="0" smtClean="0">
                          <a:latin typeface="Times New Roman"/>
                          <a:ea typeface="Times New Roman"/>
                          <a:cs typeface="Times New Roman"/>
                        </a:rPr>
                        <a:t>.</a:t>
                      </a:r>
                      <a:r>
                        <a:rPr lang="ru-RU" sz="3200" kern="1200" dirty="0" smtClean="0">
                          <a:solidFill>
                            <a:schemeClr val="tx1"/>
                          </a:solidFill>
                          <a:latin typeface="+mn-lt"/>
                          <a:ea typeface="+mn-ea"/>
                          <a:cs typeface="+mn-cs"/>
                        </a:rPr>
                        <a:t> Вызови (самостоятельно или с помощью окружающих) «скорую помощь».</a:t>
                      </a:r>
                      <a:endParaRPr lang="ru-RU" sz="3200" dirty="0">
                        <a:latin typeface="Calibri"/>
                        <a:ea typeface="Calibri"/>
                        <a:cs typeface="Times New Roman"/>
                      </a:endParaRPr>
                    </a:p>
                  </a:txBody>
                  <a:tcPr marL="9525" marR="9525" marT="9525" marB="9525">
                    <a:lnL>
                      <a:noFill/>
                    </a:lnL>
                    <a:lnR>
                      <a:noFill/>
                    </a:lnR>
                    <a:lnT>
                      <a:noFill/>
                    </a:lnT>
                    <a:lnB>
                      <a:noFill/>
                    </a:lnB>
                  </a:tcPr>
                </a:tc>
              </a:tr>
            </a:tbl>
          </a:graphicData>
        </a:graphic>
      </p:graphicFrame>
      <p:pic>
        <p:nvPicPr>
          <p:cNvPr id="15361" name="Рисунок 3" descr="Untitled-63.jpg"/>
          <p:cNvPicPr>
            <a:picLocks noChangeAspect="1" noChangeArrowheads="1"/>
          </p:cNvPicPr>
          <p:nvPr/>
        </p:nvPicPr>
        <p:blipFill>
          <a:blip r:embed="rId2"/>
          <a:srcRect/>
          <a:stretch>
            <a:fillRect/>
          </a:stretch>
        </p:blipFill>
        <p:spPr bwMode="auto">
          <a:xfrm>
            <a:off x="214282" y="428607"/>
            <a:ext cx="7553646" cy="3576639"/>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428596" y="4786321"/>
          <a:ext cx="8215370" cy="1128227"/>
        </p:xfrm>
        <a:graphic>
          <a:graphicData uri="http://schemas.openxmlformats.org/drawingml/2006/table">
            <a:tbl>
              <a:tblPr/>
              <a:tblGrid>
                <a:gridCol w="71438"/>
                <a:gridCol w="8143932"/>
              </a:tblGrid>
              <a:tr h="1128227">
                <a:tc>
                  <a:txBody>
                    <a:bodyPr/>
                    <a:lstStyle/>
                    <a:p>
                      <a:pPr>
                        <a:lnSpc>
                          <a:spcPct val="115000"/>
                        </a:lnSpc>
                        <a:spcAft>
                          <a:spcPts val="0"/>
                        </a:spcAft>
                      </a:pPr>
                      <a:endParaRPr lang="ru-RU" sz="2800" dirty="0">
                        <a:latin typeface="Times New Roman"/>
                        <a:ea typeface="Times New Roman"/>
                        <a:cs typeface="Times New Roman"/>
                      </a:endParaRPr>
                    </a:p>
                  </a:txBody>
                  <a:tcPr marL="3281" marR="3281" marT="3281" marB="3281" anchor="ctr">
                    <a:lnL>
                      <a:noFill/>
                    </a:lnL>
                    <a:lnR>
                      <a:noFill/>
                    </a:lnR>
                    <a:lnT>
                      <a:noFill/>
                    </a:lnT>
                    <a:lnB>
                      <a:noFill/>
                    </a:lnB>
                  </a:tcPr>
                </a:tc>
                <a:tc>
                  <a:txBody>
                    <a:bodyPr/>
                    <a:lstStyle/>
                    <a:p>
                      <a:pPr>
                        <a:lnSpc>
                          <a:spcPct val="115000"/>
                        </a:lnSpc>
                        <a:spcAft>
                          <a:spcPts val="0"/>
                        </a:spcAft>
                      </a:pPr>
                      <a:r>
                        <a:rPr lang="ru-RU" sz="3200" dirty="0">
                          <a:latin typeface="Times New Roman"/>
                          <a:ea typeface="Times New Roman"/>
                          <a:cs typeface="Times New Roman"/>
                        </a:rPr>
                        <a:t>Наложи на рану асептическую повязку. </a:t>
                      </a:r>
                      <a:r>
                        <a:rPr lang="ru-RU" sz="3200" dirty="0" smtClean="0">
                          <a:latin typeface="Times New Roman"/>
                          <a:ea typeface="Times New Roman"/>
                          <a:cs typeface="Times New Roman"/>
                        </a:rPr>
                        <a:t>(при </a:t>
                      </a:r>
                      <a:r>
                        <a:rPr lang="ru-RU" sz="3200" dirty="0">
                          <a:latin typeface="Times New Roman"/>
                          <a:ea typeface="Times New Roman"/>
                          <a:cs typeface="Times New Roman"/>
                        </a:rPr>
                        <a:t>открытом </a:t>
                      </a:r>
                      <a:r>
                        <a:rPr lang="ru-RU" sz="3200" dirty="0" smtClean="0">
                          <a:latin typeface="Times New Roman"/>
                          <a:ea typeface="Times New Roman"/>
                          <a:cs typeface="Times New Roman"/>
                        </a:rPr>
                        <a:t>переломе)</a:t>
                      </a:r>
                      <a:endParaRPr lang="ru-RU" sz="3200" dirty="0">
                        <a:latin typeface="Calibri"/>
                        <a:ea typeface="Calibri"/>
                        <a:cs typeface="Times New Roman"/>
                      </a:endParaRPr>
                    </a:p>
                  </a:txBody>
                  <a:tcPr marL="3281" marR="3281" marT="3281" marB="3281">
                    <a:lnL>
                      <a:noFill/>
                    </a:lnL>
                    <a:lnR>
                      <a:noFill/>
                    </a:lnR>
                    <a:lnT>
                      <a:noFill/>
                    </a:lnT>
                    <a:lnB>
                      <a:noFill/>
                    </a:lnB>
                  </a:tcPr>
                </a:tc>
              </a:tr>
            </a:tbl>
          </a:graphicData>
        </a:graphic>
      </p:graphicFrame>
      <p:pic>
        <p:nvPicPr>
          <p:cNvPr id="16385" name="Рисунок 4" descr="Untitled-64.jpg"/>
          <p:cNvPicPr>
            <a:picLocks noChangeAspect="1" noChangeArrowheads="1"/>
          </p:cNvPicPr>
          <p:nvPr/>
        </p:nvPicPr>
        <p:blipFill>
          <a:blip r:embed="rId2"/>
          <a:srcRect/>
          <a:stretch>
            <a:fillRect/>
          </a:stretch>
        </p:blipFill>
        <p:spPr bwMode="auto">
          <a:xfrm>
            <a:off x="142850" y="1"/>
            <a:ext cx="8895405" cy="392906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84976" cy="6552728"/>
          </a:xfrm>
        </p:spPr>
        <p:txBody>
          <a:bodyPr>
            <a:noAutofit/>
          </a:bodyPr>
          <a:lstStyle/>
          <a:p>
            <a:r>
              <a:rPr lang="ru-RU" sz="3200" kern="0" dirty="0">
                <a:solidFill>
                  <a:srgbClr val="000000"/>
                </a:solidFill>
                <a:latin typeface="Times New Roman" pitchFamily="18" charset="0"/>
                <a:cs typeface="Times New Roman" pitchFamily="18" charset="0"/>
              </a:rPr>
              <a:t> </a:t>
            </a:r>
            <a:r>
              <a:rPr lang="ru-RU" sz="3200" kern="0" dirty="0">
                <a:solidFill>
                  <a:srgbClr val="C00000"/>
                </a:solidFill>
                <a:latin typeface="Times New Roman" pitchFamily="18" charset="0"/>
                <a:cs typeface="Times New Roman" pitchFamily="18" charset="0"/>
              </a:rPr>
              <a:t>Федеральный закон  от 29.12.2012 года </a:t>
            </a:r>
            <a:endParaRPr lang="ru-RU" sz="3200" kern="0" dirty="0" smtClean="0">
              <a:solidFill>
                <a:srgbClr val="C00000"/>
              </a:solidFill>
              <a:latin typeface="Times New Roman" pitchFamily="18" charset="0"/>
              <a:cs typeface="Times New Roman" pitchFamily="18" charset="0"/>
            </a:endParaRPr>
          </a:p>
          <a:p>
            <a:pPr marL="45720" indent="0">
              <a:buNone/>
            </a:pPr>
            <a:r>
              <a:rPr lang="ru-RU" sz="3200" kern="0" dirty="0" smtClean="0">
                <a:solidFill>
                  <a:srgbClr val="C00000"/>
                </a:solidFill>
                <a:latin typeface="Times New Roman" pitchFamily="18" charset="0"/>
                <a:cs typeface="Times New Roman" pitchFamily="18" charset="0"/>
              </a:rPr>
              <a:t>№ </a:t>
            </a:r>
            <a:r>
              <a:rPr lang="ru-RU" sz="3200" kern="0" dirty="0">
                <a:solidFill>
                  <a:srgbClr val="C00000"/>
                </a:solidFill>
                <a:latin typeface="Times New Roman" pitchFamily="18" charset="0"/>
                <a:cs typeface="Times New Roman" pitchFamily="18" charset="0"/>
              </a:rPr>
              <a:t>273-ФЗ « Об образовании в РФ», ст.41,п11  и </a:t>
            </a:r>
            <a:endParaRPr lang="ru-RU" sz="3200" kern="0" dirty="0" smtClean="0">
              <a:solidFill>
                <a:srgbClr val="C00000"/>
              </a:solidFill>
              <a:latin typeface="Times New Roman" pitchFamily="18" charset="0"/>
              <a:cs typeface="Times New Roman" pitchFamily="18" charset="0"/>
            </a:endParaRPr>
          </a:p>
          <a:p>
            <a:pPr marL="45720" indent="0">
              <a:buNone/>
            </a:pPr>
            <a:endParaRPr lang="ru-RU" sz="3200" kern="0" dirty="0">
              <a:solidFill>
                <a:srgbClr val="C00000"/>
              </a:solidFill>
              <a:latin typeface="Times New Roman" pitchFamily="18" charset="0"/>
              <a:cs typeface="Times New Roman" pitchFamily="18" charset="0"/>
            </a:endParaRPr>
          </a:p>
          <a:p>
            <a:pPr marL="45720" indent="0">
              <a:buNone/>
            </a:pPr>
            <a:r>
              <a:rPr lang="ru-RU" sz="3200" kern="0" dirty="0" smtClean="0">
                <a:solidFill>
                  <a:srgbClr val="C00000"/>
                </a:solidFill>
                <a:latin typeface="Times New Roman" pitchFamily="18" charset="0"/>
                <a:cs typeface="Times New Roman" pitchFamily="18" charset="0"/>
              </a:rPr>
              <a:t>Федеральный </a:t>
            </a:r>
            <a:r>
              <a:rPr lang="ru-RU" sz="3200" kern="0" dirty="0">
                <a:solidFill>
                  <a:srgbClr val="C00000"/>
                </a:solidFill>
                <a:latin typeface="Times New Roman" pitchFamily="18" charset="0"/>
                <a:cs typeface="Times New Roman" pitchFamily="18" charset="0"/>
              </a:rPr>
              <a:t>закон от 21.11.2011 г. №  323-ФЗ «Об основах охраны здоровья граждан в РФ» </a:t>
            </a:r>
            <a:endParaRPr lang="ru-RU" sz="3200" kern="0" dirty="0" smtClean="0">
              <a:solidFill>
                <a:srgbClr val="C00000"/>
              </a:solidFill>
              <a:latin typeface="Times New Roman" pitchFamily="18" charset="0"/>
              <a:cs typeface="Times New Roman" pitchFamily="18" charset="0"/>
            </a:endParaRPr>
          </a:p>
          <a:p>
            <a:pPr marL="45720" indent="0">
              <a:buNone/>
            </a:pPr>
            <a:endParaRPr lang="ru-RU" sz="3200" kern="0" dirty="0">
              <a:solidFill>
                <a:srgbClr val="C00000"/>
              </a:solidFill>
              <a:latin typeface="Times New Roman" pitchFamily="18" charset="0"/>
              <a:cs typeface="Times New Roman" pitchFamily="18" charset="0"/>
            </a:endParaRPr>
          </a:p>
          <a:p>
            <a:pPr marL="45720" indent="0">
              <a:buNone/>
            </a:pPr>
            <a:r>
              <a:rPr lang="ru-RU" sz="3200" b="1" kern="0" dirty="0" smtClean="0">
                <a:solidFill>
                  <a:schemeClr val="tx2"/>
                </a:solidFill>
                <a:latin typeface="Times New Roman" pitchFamily="18" charset="0"/>
                <a:cs typeface="Times New Roman" pitchFamily="18" charset="0"/>
              </a:rPr>
              <a:t>   гласят </a:t>
            </a:r>
            <a:r>
              <a:rPr lang="ru-RU" sz="3200" b="1" kern="0" dirty="0">
                <a:solidFill>
                  <a:schemeClr val="tx2"/>
                </a:solidFill>
                <a:latin typeface="Times New Roman" pitchFamily="18" charset="0"/>
                <a:cs typeface="Times New Roman" pitchFamily="18" charset="0"/>
              </a:rPr>
              <a:t>о том, что педагогические работники </a:t>
            </a:r>
            <a:endParaRPr lang="ru-RU" sz="3200" b="1" kern="0" dirty="0" smtClean="0">
              <a:solidFill>
                <a:schemeClr val="tx2"/>
              </a:solidFill>
              <a:latin typeface="Times New Roman" pitchFamily="18" charset="0"/>
              <a:cs typeface="Times New Roman" pitchFamily="18" charset="0"/>
            </a:endParaRPr>
          </a:p>
          <a:p>
            <a:pPr marL="45720" indent="0">
              <a:buNone/>
            </a:pPr>
            <a:r>
              <a:rPr lang="ru-RU" sz="3200" b="1" dirty="0">
                <a:solidFill>
                  <a:schemeClr val="tx2"/>
                </a:solidFill>
                <a:latin typeface="Times New Roman" pitchFamily="18" charset="0"/>
                <a:cs typeface="Times New Roman" pitchFamily="18" charset="0"/>
              </a:rPr>
              <a:t> </a:t>
            </a:r>
            <a:r>
              <a:rPr lang="ru-RU" sz="3200" b="1" dirty="0" smtClean="0">
                <a:solidFill>
                  <a:schemeClr val="tx2"/>
                </a:solidFill>
                <a:latin typeface="Times New Roman" pitchFamily="18" charset="0"/>
                <a:cs typeface="Times New Roman" pitchFamily="18" charset="0"/>
              </a:rPr>
              <a:t>  </a:t>
            </a:r>
            <a:r>
              <a:rPr lang="ru-RU" sz="3200" b="1" kern="0" dirty="0" smtClean="0">
                <a:solidFill>
                  <a:schemeClr val="tx2"/>
                </a:solidFill>
                <a:latin typeface="Times New Roman" pitchFamily="18" charset="0"/>
                <a:cs typeface="Times New Roman" pitchFamily="18" charset="0"/>
              </a:rPr>
              <a:t>    должны </a:t>
            </a:r>
            <a:r>
              <a:rPr lang="ru-RU" sz="3200" b="1" kern="0" dirty="0">
                <a:solidFill>
                  <a:schemeClr val="tx2"/>
                </a:solidFill>
                <a:latin typeface="Times New Roman" pitchFamily="18" charset="0"/>
                <a:cs typeface="Times New Roman" pitchFamily="18" charset="0"/>
              </a:rPr>
              <a:t>овладеть   навыками  первой </a:t>
            </a:r>
            <a:endParaRPr lang="ru-RU" sz="3200" b="1" kern="0" dirty="0" smtClean="0">
              <a:solidFill>
                <a:schemeClr val="tx2"/>
              </a:solidFill>
              <a:latin typeface="Times New Roman" pitchFamily="18" charset="0"/>
              <a:cs typeface="Times New Roman" pitchFamily="18" charset="0"/>
            </a:endParaRPr>
          </a:p>
          <a:p>
            <a:pPr marL="45720" indent="0">
              <a:buNone/>
            </a:pPr>
            <a:r>
              <a:rPr lang="ru-RU" sz="3200" b="1" dirty="0">
                <a:solidFill>
                  <a:schemeClr val="tx2"/>
                </a:solidFill>
                <a:latin typeface="Times New Roman" pitchFamily="18" charset="0"/>
                <a:cs typeface="Times New Roman" pitchFamily="18" charset="0"/>
              </a:rPr>
              <a:t> </a:t>
            </a:r>
            <a:r>
              <a:rPr lang="ru-RU" sz="3200" b="1" dirty="0" smtClean="0">
                <a:solidFill>
                  <a:schemeClr val="tx2"/>
                </a:solidFill>
                <a:latin typeface="Times New Roman" pitchFamily="18" charset="0"/>
                <a:cs typeface="Times New Roman" pitchFamily="18" charset="0"/>
              </a:rPr>
              <a:t>          </a:t>
            </a:r>
            <a:r>
              <a:rPr lang="ru-RU" sz="3200" b="1" kern="0" dirty="0" smtClean="0">
                <a:solidFill>
                  <a:schemeClr val="tx2"/>
                </a:solidFill>
                <a:latin typeface="Times New Roman" pitchFamily="18" charset="0"/>
                <a:cs typeface="Times New Roman" pitchFamily="18" charset="0"/>
              </a:rPr>
              <a:t> помощи</a:t>
            </a:r>
            <a:r>
              <a:rPr lang="ru-RU" sz="3200" b="1" kern="0" dirty="0">
                <a:solidFill>
                  <a:schemeClr val="tx2"/>
                </a:solidFill>
                <a:latin typeface="Times New Roman" pitchFamily="18" charset="0"/>
                <a:cs typeface="Times New Roman" pitchFamily="18" charset="0"/>
              </a:rPr>
              <a:t>.</a:t>
            </a:r>
            <a:endParaRPr lang="ru-RU" sz="3200" b="1"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3717192641"/>
      </p:ext>
    </p:extLst>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5143512"/>
          <a:ext cx="9001156" cy="1714488"/>
        </p:xfrm>
        <a:graphic>
          <a:graphicData uri="http://schemas.openxmlformats.org/drawingml/2006/table">
            <a:tbl>
              <a:tblPr/>
              <a:tblGrid>
                <a:gridCol w="71406"/>
                <a:gridCol w="8929750"/>
              </a:tblGrid>
              <a:tr h="1714488">
                <a:tc>
                  <a:txBody>
                    <a:bodyPr/>
                    <a:lstStyle/>
                    <a:p>
                      <a:pPr>
                        <a:lnSpc>
                          <a:spcPct val="115000"/>
                        </a:lnSpc>
                        <a:spcAft>
                          <a:spcPts val="0"/>
                        </a:spcAft>
                      </a:pPr>
                      <a:endParaRPr lang="ru-RU" sz="400" dirty="0">
                        <a:latin typeface="Times New Roman"/>
                        <a:ea typeface="Times New Roman"/>
                        <a:cs typeface="Times New Roman"/>
                      </a:endParaRPr>
                    </a:p>
                  </a:txBody>
                  <a:tcPr marL="3013" marR="3013" marT="3013" marB="3013" anchor="ctr">
                    <a:lnL>
                      <a:noFill/>
                    </a:lnL>
                    <a:lnR>
                      <a:noFill/>
                    </a:lnR>
                    <a:lnT>
                      <a:noFill/>
                    </a:lnT>
                    <a:lnB>
                      <a:noFill/>
                    </a:lnB>
                  </a:tcPr>
                </a:tc>
                <a:tc>
                  <a:txBody>
                    <a:bodyPr/>
                    <a:lstStyle/>
                    <a:p>
                      <a:pPr>
                        <a:lnSpc>
                          <a:spcPct val="115000"/>
                        </a:lnSpc>
                        <a:spcAft>
                          <a:spcPts val="0"/>
                        </a:spcAft>
                      </a:pPr>
                      <a:r>
                        <a:rPr lang="ru-RU" sz="3200" dirty="0">
                          <a:latin typeface="Times New Roman"/>
                          <a:ea typeface="Times New Roman"/>
                          <a:cs typeface="Times New Roman"/>
                        </a:rPr>
                        <a:t>Положи холод (пакет со льдом) на повязку над раной (на больное место).</a:t>
                      </a:r>
                      <a:endParaRPr lang="ru-RU" sz="3200" dirty="0">
                        <a:latin typeface="Calibri"/>
                        <a:ea typeface="Calibri"/>
                        <a:cs typeface="Times New Roman"/>
                      </a:endParaRPr>
                    </a:p>
                  </a:txBody>
                  <a:tcPr marL="3013" marR="3013" marT="3013" marB="3013">
                    <a:lnL>
                      <a:noFill/>
                    </a:lnL>
                    <a:lnR>
                      <a:noFill/>
                    </a:lnR>
                    <a:lnT>
                      <a:noFill/>
                    </a:lnT>
                    <a:lnB>
                      <a:noFill/>
                    </a:lnB>
                  </a:tcPr>
                </a:tc>
              </a:tr>
            </a:tbl>
          </a:graphicData>
        </a:graphic>
      </p:graphicFrame>
      <p:pic>
        <p:nvPicPr>
          <p:cNvPr id="17409" name="Рисунок 5" descr="Untitled-65.jpg"/>
          <p:cNvPicPr>
            <a:picLocks noChangeAspect="1" noChangeArrowheads="1"/>
          </p:cNvPicPr>
          <p:nvPr/>
        </p:nvPicPr>
        <p:blipFill>
          <a:blip r:embed="rId2"/>
          <a:srcRect/>
          <a:stretch>
            <a:fillRect/>
          </a:stretch>
        </p:blipFill>
        <p:spPr bwMode="auto">
          <a:xfrm>
            <a:off x="500040" y="285730"/>
            <a:ext cx="7866823" cy="414338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4786323"/>
          <a:ext cx="9001156" cy="1603372"/>
        </p:xfrm>
        <a:graphic>
          <a:graphicData uri="http://schemas.openxmlformats.org/drawingml/2006/table">
            <a:tbl>
              <a:tblPr/>
              <a:tblGrid>
                <a:gridCol w="41370"/>
                <a:gridCol w="8959786"/>
              </a:tblGrid>
              <a:tr h="1603372">
                <a:tc>
                  <a:txBody>
                    <a:bodyPr/>
                    <a:lstStyle/>
                    <a:p>
                      <a:pPr>
                        <a:lnSpc>
                          <a:spcPct val="115000"/>
                        </a:lnSpc>
                        <a:spcAft>
                          <a:spcPts val="0"/>
                        </a:spcAft>
                      </a:pPr>
                      <a:endParaRPr lang="ru-RU" sz="400" dirty="0">
                        <a:latin typeface="Times New Roman"/>
                        <a:ea typeface="Times New Roman"/>
                        <a:cs typeface="Times New Roman"/>
                      </a:endParaRPr>
                    </a:p>
                  </a:txBody>
                  <a:tcPr marL="3224" marR="3224" marT="3224" marB="3224" anchor="ctr">
                    <a:lnL>
                      <a:noFill/>
                    </a:lnL>
                    <a:lnR>
                      <a:noFill/>
                    </a:lnR>
                    <a:lnT>
                      <a:noFill/>
                    </a:lnT>
                    <a:lnB>
                      <a:noFill/>
                    </a:lnB>
                  </a:tcPr>
                </a:tc>
                <a:tc>
                  <a:txBody>
                    <a:bodyPr/>
                    <a:lstStyle/>
                    <a:p>
                      <a:pPr>
                        <a:lnSpc>
                          <a:spcPct val="115000"/>
                        </a:lnSpc>
                        <a:spcAft>
                          <a:spcPts val="0"/>
                        </a:spcAft>
                      </a:pPr>
                      <a:r>
                        <a:rPr lang="ru-RU" sz="3200" dirty="0">
                          <a:latin typeface="Times New Roman"/>
                          <a:ea typeface="Times New Roman"/>
                          <a:cs typeface="Times New Roman"/>
                        </a:rPr>
                        <a:t>Укутай пострадавшего теплым (спасательным) одеялом, одеждой.</a:t>
                      </a:r>
                      <a:endParaRPr lang="ru-RU" sz="3200" dirty="0">
                        <a:latin typeface="Calibri"/>
                        <a:ea typeface="Calibri"/>
                        <a:cs typeface="Times New Roman"/>
                      </a:endParaRPr>
                    </a:p>
                  </a:txBody>
                  <a:tcPr marL="3224" marR="3224" marT="3224" marB="3224">
                    <a:lnL>
                      <a:noFill/>
                    </a:lnL>
                    <a:lnR>
                      <a:noFill/>
                    </a:lnR>
                    <a:lnT>
                      <a:noFill/>
                    </a:lnT>
                    <a:lnB>
                      <a:noFill/>
                    </a:lnB>
                  </a:tcPr>
                </a:tc>
              </a:tr>
            </a:tbl>
          </a:graphicData>
        </a:graphic>
      </p:graphicFrame>
      <p:pic>
        <p:nvPicPr>
          <p:cNvPr id="18433" name="Рисунок 6" descr="Untitled-66.jpg"/>
          <p:cNvPicPr>
            <a:picLocks noChangeAspect="1" noChangeArrowheads="1"/>
          </p:cNvPicPr>
          <p:nvPr/>
        </p:nvPicPr>
        <p:blipFill>
          <a:blip r:embed="rId2"/>
          <a:srcRect/>
          <a:stretch>
            <a:fillRect/>
          </a:stretch>
        </p:blipFill>
        <p:spPr bwMode="auto">
          <a:xfrm>
            <a:off x="0" y="1"/>
            <a:ext cx="7858148" cy="4825179"/>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4869183"/>
          <a:ext cx="9144032" cy="1988820"/>
        </p:xfrm>
        <a:graphic>
          <a:graphicData uri="http://schemas.openxmlformats.org/drawingml/2006/table">
            <a:tbl>
              <a:tblPr/>
              <a:tblGrid>
                <a:gridCol w="71438"/>
                <a:gridCol w="9072594"/>
              </a:tblGrid>
              <a:tr h="1116331">
                <a:tc>
                  <a:txBody>
                    <a:bodyPr/>
                    <a:lstStyle/>
                    <a:p>
                      <a:pPr>
                        <a:spcAft>
                          <a:spcPts val="0"/>
                        </a:spcAft>
                      </a:pPr>
                      <a:endParaRPr lang="ru-RU" sz="23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400" dirty="0">
                          <a:latin typeface="Times New Roman"/>
                          <a:ea typeface="Times New Roman"/>
                          <a:cs typeface="Times New Roman"/>
                        </a:rPr>
                        <a:t>Остановить кровотечение! Плотно прижми к ране стерильную салфетку. Удерживай ее пальцами до остановки кровотечения. Приложи холод к голове.</a:t>
                      </a:r>
                    </a:p>
                  </a:txBody>
                  <a:tcPr marL="9525" marR="9525" marT="9525" marB="9525">
                    <a:lnL>
                      <a:noFill/>
                    </a:lnL>
                    <a:lnR>
                      <a:noFill/>
                    </a:lnR>
                    <a:lnT>
                      <a:noFill/>
                    </a:lnT>
                    <a:lnB>
                      <a:noFill/>
                    </a:lnB>
                  </a:tcPr>
                </a:tc>
              </a:tr>
              <a:tr h="872491">
                <a:tc gridSpan="2">
                  <a:txBody>
                    <a:bodyPr/>
                    <a:lstStyle/>
                    <a:p>
                      <a:pPr>
                        <a:spcAft>
                          <a:spcPts val="1200"/>
                        </a:spcAft>
                      </a:pPr>
                      <a:r>
                        <a:rPr lang="ru-RU" sz="2800" dirty="0" smtClean="0">
                          <a:latin typeface="Times New Roman"/>
                          <a:ea typeface="Times New Roman"/>
                          <a:cs typeface="Times New Roman"/>
                        </a:rPr>
                        <a:t>Вызови </a:t>
                      </a:r>
                      <a:r>
                        <a:rPr lang="ru-RU" sz="2800" dirty="0">
                          <a:latin typeface="Times New Roman"/>
                          <a:ea typeface="Times New Roman"/>
                          <a:cs typeface="Times New Roman"/>
                        </a:rPr>
                        <a:t>(самостоятельно или с помощью окружающих) «скорую помощь».</a:t>
                      </a:r>
                    </a:p>
                  </a:txBody>
                  <a:tcPr marL="9525" marR="9525" marT="9525" marB="9525" anchor="ctr">
                    <a:lnL>
                      <a:noFill/>
                    </a:lnL>
                    <a:lnR>
                      <a:noFill/>
                    </a:lnR>
                    <a:lnT>
                      <a:noFill/>
                    </a:lnT>
                    <a:lnB>
                      <a:noFill/>
                    </a:lnB>
                  </a:tcPr>
                </a:tc>
                <a:tc hMerge="1">
                  <a:txBody>
                    <a:bodyPr/>
                    <a:lstStyle/>
                    <a:p>
                      <a:endParaRPr lang="ru-RU"/>
                    </a:p>
                  </a:txBody>
                  <a:tcPr/>
                </a:tc>
              </a:tr>
            </a:tbl>
          </a:graphicData>
        </a:graphic>
      </p:graphicFrame>
      <p:sp>
        <p:nvSpPr>
          <p:cNvPr id="20482" name="Rectangle 2"/>
          <p:cNvSpPr>
            <a:spLocks noChangeArrowheads="1"/>
          </p:cNvSpPr>
          <p:nvPr/>
        </p:nvSpPr>
        <p:spPr bwMode="auto">
          <a:xfrm>
            <a:off x="0" y="142852"/>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Первая помощь при черепно-мозговой травме</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20481" name="Рисунок 1" descr="Untitled-93.jpg"/>
          <p:cNvPicPr>
            <a:picLocks noChangeAspect="1" noChangeArrowheads="1"/>
          </p:cNvPicPr>
          <p:nvPr/>
        </p:nvPicPr>
        <p:blipFill>
          <a:blip r:embed="rId2"/>
          <a:srcRect/>
          <a:stretch>
            <a:fillRect/>
          </a:stretch>
        </p:blipFill>
        <p:spPr bwMode="auto">
          <a:xfrm>
            <a:off x="571472" y="785793"/>
            <a:ext cx="7643866" cy="3643339"/>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4" y="5429265"/>
          <a:ext cx="9001156" cy="1482091"/>
        </p:xfrm>
        <a:graphic>
          <a:graphicData uri="http://schemas.openxmlformats.org/drawingml/2006/table">
            <a:tbl>
              <a:tblPr/>
              <a:tblGrid>
                <a:gridCol w="76933"/>
                <a:gridCol w="8924223"/>
              </a:tblGrid>
              <a:tr h="1482091">
                <a:tc>
                  <a:txBody>
                    <a:bodyPr/>
                    <a:lstStyle/>
                    <a:p>
                      <a:pPr>
                        <a:spcAft>
                          <a:spcPts val="0"/>
                        </a:spcAft>
                      </a:pPr>
                      <a:endParaRPr lang="ru-RU" sz="23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3200" dirty="0">
                          <a:latin typeface="Times New Roman"/>
                          <a:ea typeface="Times New Roman"/>
                          <a:cs typeface="Times New Roman"/>
                        </a:rPr>
                        <a:t>Контролируй наличие пульса на сонных артериях, самостоятельного дыхания, реакции зрачков на свет.</a:t>
                      </a:r>
                    </a:p>
                  </a:txBody>
                  <a:tcPr marL="9525" marR="9525" marT="9525" marB="9525">
                    <a:lnL>
                      <a:noFill/>
                    </a:lnL>
                    <a:lnR>
                      <a:noFill/>
                    </a:lnR>
                    <a:lnT>
                      <a:noFill/>
                    </a:lnT>
                    <a:lnB>
                      <a:noFill/>
                    </a:lnB>
                  </a:tcPr>
                </a:tc>
              </a:tr>
            </a:tbl>
          </a:graphicData>
        </a:graphic>
      </p:graphicFrame>
      <p:pic>
        <p:nvPicPr>
          <p:cNvPr id="21505" name="Рисунок 2" descr="Untitled-94.jpg"/>
          <p:cNvPicPr>
            <a:picLocks noChangeAspect="1" noChangeArrowheads="1"/>
          </p:cNvPicPr>
          <p:nvPr/>
        </p:nvPicPr>
        <p:blipFill>
          <a:blip r:embed="rId2"/>
          <a:srcRect/>
          <a:stretch>
            <a:fillRect/>
          </a:stretch>
        </p:blipFill>
        <p:spPr bwMode="auto">
          <a:xfrm>
            <a:off x="0" y="1"/>
            <a:ext cx="8429652" cy="5103891"/>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5214949"/>
          <a:ext cx="9144000" cy="1643051"/>
        </p:xfrm>
        <a:graphic>
          <a:graphicData uri="http://schemas.openxmlformats.org/drawingml/2006/table">
            <a:tbl>
              <a:tblPr/>
              <a:tblGrid>
                <a:gridCol w="76200"/>
                <a:gridCol w="9067800"/>
              </a:tblGrid>
              <a:tr h="1643051">
                <a:tc>
                  <a:txBody>
                    <a:bodyPr/>
                    <a:lstStyle/>
                    <a:p>
                      <a:pPr>
                        <a:spcAft>
                          <a:spcPts val="0"/>
                        </a:spcAft>
                      </a:pPr>
                      <a:endParaRPr lang="ru-RU" sz="23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400" dirty="0">
                          <a:latin typeface="Times New Roman"/>
                          <a:ea typeface="Times New Roman"/>
                          <a:cs typeface="Times New Roman"/>
                        </a:rPr>
                        <a:t>При отсутствии пульса на сонных артериях, реакции зрачков на свет, самостоятельного дыхания проводи сердечно-легочную реанимацию до восстановления самостоятельного дыхания и сердцебиения или до прибытия медицинского персонала</a:t>
                      </a:r>
                    </a:p>
                  </a:txBody>
                  <a:tcPr marL="9525" marR="9525" marT="9525" marB="9525">
                    <a:lnL>
                      <a:noFill/>
                    </a:lnL>
                    <a:lnR>
                      <a:noFill/>
                    </a:lnR>
                    <a:lnT>
                      <a:noFill/>
                    </a:lnT>
                    <a:lnB>
                      <a:noFill/>
                    </a:lnB>
                  </a:tcPr>
                </a:tc>
              </a:tr>
            </a:tbl>
          </a:graphicData>
        </a:graphic>
      </p:graphicFrame>
      <p:pic>
        <p:nvPicPr>
          <p:cNvPr id="22529" name="Рисунок 3" descr="Untitled-91.jpg"/>
          <p:cNvPicPr>
            <a:picLocks noChangeAspect="1" noChangeArrowheads="1"/>
          </p:cNvPicPr>
          <p:nvPr/>
        </p:nvPicPr>
        <p:blipFill>
          <a:blip r:embed="rId2"/>
          <a:srcRect/>
          <a:stretch>
            <a:fillRect/>
          </a:stretch>
        </p:blipFill>
        <p:spPr bwMode="auto">
          <a:xfrm>
            <a:off x="0" y="1"/>
            <a:ext cx="8501090" cy="5031291"/>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4929197"/>
          <a:ext cx="9144000" cy="1928803"/>
        </p:xfrm>
        <a:graphic>
          <a:graphicData uri="http://schemas.openxmlformats.org/drawingml/2006/table">
            <a:tbl>
              <a:tblPr/>
              <a:tblGrid>
                <a:gridCol w="77491"/>
                <a:gridCol w="9066509"/>
              </a:tblGrid>
              <a:tr h="1928803">
                <a:tc>
                  <a:txBody>
                    <a:bodyPr/>
                    <a:lstStyle/>
                    <a:p>
                      <a:pPr>
                        <a:spcAft>
                          <a:spcPts val="0"/>
                        </a:spcAft>
                      </a:pPr>
                      <a:endParaRPr lang="ru-RU" sz="23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lgn="just">
                        <a:spcAft>
                          <a:spcPts val="0"/>
                        </a:spcAft>
                      </a:pPr>
                      <a:r>
                        <a:rPr lang="ru-RU" sz="2300" dirty="0" smtClean="0">
                          <a:latin typeface="Times New Roman"/>
                          <a:ea typeface="Times New Roman"/>
                          <a:cs typeface="Times New Roman"/>
                        </a:rPr>
                        <a:t>   </a:t>
                      </a:r>
                      <a:r>
                        <a:rPr lang="ru-RU" sz="2800" dirty="0" smtClean="0">
                          <a:latin typeface="Times New Roman"/>
                          <a:ea typeface="Times New Roman"/>
                          <a:cs typeface="Times New Roman"/>
                        </a:rPr>
                        <a:t>После </a:t>
                      </a:r>
                      <a:r>
                        <a:rPr lang="ru-RU" sz="2800" dirty="0">
                          <a:latin typeface="Times New Roman"/>
                          <a:ea typeface="Times New Roman"/>
                          <a:cs typeface="Times New Roman"/>
                        </a:rPr>
                        <a:t>восстановления дыхания и сердечной деятельности придай пострадавшему устойчивое боковое положение. Укрой и согрей его. Обеспечь постоянный контроль за состоянием пострадавшего!</a:t>
                      </a:r>
                    </a:p>
                  </a:txBody>
                  <a:tcPr marL="9525" marR="9525" marT="9525" marB="9525">
                    <a:lnL>
                      <a:noFill/>
                    </a:lnL>
                    <a:lnR>
                      <a:noFill/>
                    </a:lnR>
                    <a:lnT>
                      <a:noFill/>
                    </a:lnT>
                    <a:lnB>
                      <a:noFill/>
                    </a:lnB>
                  </a:tcPr>
                </a:tc>
              </a:tr>
            </a:tbl>
          </a:graphicData>
        </a:graphic>
      </p:graphicFrame>
      <p:pic>
        <p:nvPicPr>
          <p:cNvPr id="23553" name="Рисунок 4" descr="Untitled-92.jpg"/>
          <p:cNvPicPr>
            <a:picLocks noChangeAspect="1" noChangeArrowheads="1"/>
          </p:cNvPicPr>
          <p:nvPr/>
        </p:nvPicPr>
        <p:blipFill>
          <a:blip r:embed="rId2"/>
          <a:srcRect/>
          <a:stretch>
            <a:fillRect/>
          </a:stretch>
        </p:blipFill>
        <p:spPr bwMode="auto">
          <a:xfrm>
            <a:off x="0" y="142853"/>
            <a:ext cx="8572528" cy="4720987"/>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20" y="5357829"/>
          <a:ext cx="8858280" cy="1500175"/>
        </p:xfrm>
        <a:graphic>
          <a:graphicData uri="http://schemas.openxmlformats.org/drawingml/2006/table">
            <a:tbl>
              <a:tblPr/>
              <a:tblGrid>
                <a:gridCol w="73819"/>
                <a:gridCol w="8784461"/>
              </a:tblGrid>
              <a:tr h="1500175">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400" dirty="0" smtClean="0">
                          <a:latin typeface="Times New Roman"/>
                          <a:ea typeface="Times New Roman"/>
                          <a:cs typeface="Times New Roman"/>
                        </a:rPr>
                        <a:t>     </a:t>
                      </a:r>
                      <a:r>
                        <a:rPr lang="ru-RU" sz="3200" dirty="0" smtClean="0">
                          <a:latin typeface="Times New Roman"/>
                          <a:ea typeface="Times New Roman"/>
                          <a:cs typeface="Times New Roman"/>
                        </a:rPr>
                        <a:t>Нельзя </a:t>
                      </a:r>
                      <a:r>
                        <a:rPr lang="ru-RU" sz="3200" dirty="0">
                          <a:latin typeface="Times New Roman"/>
                          <a:ea typeface="Times New Roman"/>
                          <a:cs typeface="Times New Roman"/>
                        </a:rPr>
                        <a:t>вправлять выпавшие органы в брюшную полость. Запрещено пить и есть! Для утоления чувства жажды — смачивай губы.</a:t>
                      </a:r>
                    </a:p>
                  </a:txBody>
                  <a:tcPr marL="9525" marR="9525" marT="9525" marB="9525">
                    <a:lnL>
                      <a:noFill/>
                    </a:lnL>
                    <a:lnR>
                      <a:noFill/>
                    </a:lnR>
                    <a:lnT>
                      <a:noFill/>
                    </a:lnT>
                    <a:lnB>
                      <a:noFill/>
                    </a:lnB>
                  </a:tcPr>
                </a:tc>
              </a:tr>
            </a:tbl>
          </a:graphicData>
        </a:graphic>
      </p:graphicFrame>
      <p:sp>
        <p:nvSpPr>
          <p:cNvPr id="24578" name="Rectangle 2"/>
          <p:cNvSpPr>
            <a:spLocks noChangeArrowheads="1"/>
          </p:cNvSpPr>
          <p:nvPr/>
        </p:nvSpPr>
        <p:spPr bwMode="auto">
          <a:xfrm>
            <a:off x="0" y="142852"/>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ea typeface="Times New Roman" pitchFamily="18" charset="0"/>
              </a:rPr>
              <a:t>Первая помощь при ранении живота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24577" name="Рисунок 1" descr="Untitled-48.jpg"/>
          <p:cNvPicPr>
            <a:picLocks noChangeAspect="1" noChangeArrowheads="1"/>
          </p:cNvPicPr>
          <p:nvPr/>
        </p:nvPicPr>
        <p:blipFill>
          <a:blip r:embed="rId2"/>
          <a:srcRect/>
          <a:stretch>
            <a:fillRect/>
          </a:stretch>
        </p:blipFill>
        <p:spPr bwMode="auto">
          <a:xfrm>
            <a:off x="500034" y="622927"/>
            <a:ext cx="8215370" cy="3877647"/>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5286391"/>
          <a:ext cx="9001156" cy="1656148"/>
        </p:xfrm>
        <a:graphic>
          <a:graphicData uri="http://schemas.openxmlformats.org/drawingml/2006/table">
            <a:tbl>
              <a:tblPr/>
              <a:tblGrid>
                <a:gridCol w="107584"/>
                <a:gridCol w="8893572"/>
              </a:tblGrid>
              <a:tr h="1656151">
                <a:tc>
                  <a:txBody>
                    <a:bodyPr/>
                    <a:lstStyle/>
                    <a:p>
                      <a:pPr>
                        <a:spcAft>
                          <a:spcPts val="0"/>
                        </a:spcAft>
                      </a:pPr>
                      <a:endParaRPr lang="ru-RU" sz="700" dirty="0">
                        <a:latin typeface="Times New Roman"/>
                        <a:ea typeface="Times New Roman"/>
                        <a:cs typeface="Times New Roman"/>
                      </a:endParaRPr>
                    </a:p>
                  </a:txBody>
                  <a:tcPr marL="5114" marR="5114" marT="5115" marB="5115" anchor="ctr">
                    <a:lnL>
                      <a:noFill/>
                    </a:lnL>
                    <a:lnR>
                      <a:noFill/>
                    </a:lnR>
                    <a:lnT>
                      <a:noFill/>
                    </a:lnT>
                    <a:lnB>
                      <a:noFill/>
                    </a:lnB>
                  </a:tcPr>
                </a:tc>
                <a:tc>
                  <a:txBody>
                    <a:bodyPr/>
                    <a:lstStyle/>
                    <a:p>
                      <a:pPr>
                        <a:spcAft>
                          <a:spcPts val="0"/>
                        </a:spcAft>
                      </a:pPr>
                      <a:r>
                        <a:rPr lang="ru-RU" sz="3600" dirty="0">
                          <a:latin typeface="Times New Roman"/>
                          <a:ea typeface="Times New Roman"/>
                          <a:cs typeface="Times New Roman"/>
                        </a:rPr>
                        <a:t>Вокруг выпавших органов положи валик из марлевых бинтов (защити выпавшие внутренние органы).</a:t>
                      </a:r>
                    </a:p>
                  </a:txBody>
                  <a:tcPr marL="5114" marR="5114" marT="5115" marB="5115">
                    <a:lnL>
                      <a:noFill/>
                    </a:lnL>
                    <a:lnR>
                      <a:noFill/>
                    </a:lnR>
                    <a:lnT>
                      <a:noFill/>
                    </a:lnT>
                    <a:lnB>
                      <a:noFill/>
                    </a:lnB>
                  </a:tcPr>
                </a:tc>
              </a:tr>
            </a:tbl>
          </a:graphicData>
        </a:graphic>
      </p:graphicFrame>
      <p:pic>
        <p:nvPicPr>
          <p:cNvPr id="25601" name="Рисунок 2" descr="Untitled-49.jpg"/>
          <p:cNvPicPr>
            <a:picLocks noChangeAspect="1" noChangeArrowheads="1"/>
          </p:cNvPicPr>
          <p:nvPr/>
        </p:nvPicPr>
        <p:blipFill>
          <a:blip r:embed="rId2"/>
          <a:srcRect/>
          <a:stretch>
            <a:fillRect/>
          </a:stretch>
        </p:blipFill>
        <p:spPr bwMode="auto">
          <a:xfrm>
            <a:off x="0" y="5"/>
            <a:ext cx="8786842" cy="5182551"/>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571472" y="5072075"/>
          <a:ext cx="8429684" cy="1473268"/>
        </p:xfrm>
        <a:graphic>
          <a:graphicData uri="http://schemas.openxmlformats.org/drawingml/2006/table">
            <a:tbl>
              <a:tblPr/>
              <a:tblGrid>
                <a:gridCol w="35628"/>
                <a:gridCol w="8394056"/>
              </a:tblGrid>
              <a:tr h="1473271">
                <a:tc>
                  <a:txBody>
                    <a:bodyPr/>
                    <a:lstStyle/>
                    <a:p>
                      <a:pPr>
                        <a:spcAft>
                          <a:spcPts val="0"/>
                        </a:spcAft>
                      </a:pPr>
                      <a:endParaRPr lang="ru-RU" sz="700" dirty="0">
                        <a:latin typeface="Times New Roman"/>
                        <a:ea typeface="Times New Roman"/>
                        <a:cs typeface="Times New Roman"/>
                      </a:endParaRPr>
                    </a:p>
                  </a:txBody>
                  <a:tcPr marL="5114" marR="5114" marT="5115" marB="5115" anchor="ctr">
                    <a:lnL>
                      <a:noFill/>
                    </a:lnL>
                    <a:lnR>
                      <a:noFill/>
                    </a:lnR>
                    <a:lnT>
                      <a:noFill/>
                    </a:lnT>
                    <a:lnB>
                      <a:noFill/>
                    </a:lnB>
                  </a:tcPr>
                </a:tc>
                <a:tc>
                  <a:txBody>
                    <a:bodyPr/>
                    <a:lstStyle/>
                    <a:p>
                      <a:pPr>
                        <a:spcAft>
                          <a:spcPts val="0"/>
                        </a:spcAft>
                      </a:pPr>
                      <a:r>
                        <a:rPr lang="ru-RU" sz="3200" dirty="0">
                          <a:latin typeface="Times New Roman"/>
                          <a:ea typeface="Times New Roman"/>
                          <a:cs typeface="Times New Roman"/>
                        </a:rPr>
                        <a:t>Поверх валиков наложи асептическую повязку. Не прижимая выпавшие органы, прибинтуй повязку к животу.</a:t>
                      </a:r>
                    </a:p>
                  </a:txBody>
                  <a:tcPr marL="5114" marR="5114" marT="5115" marB="5115">
                    <a:lnL>
                      <a:noFill/>
                    </a:lnL>
                    <a:lnR>
                      <a:noFill/>
                    </a:lnR>
                    <a:lnT>
                      <a:noFill/>
                    </a:lnT>
                    <a:lnB>
                      <a:noFill/>
                    </a:lnB>
                  </a:tcPr>
                </a:tc>
              </a:tr>
            </a:tbl>
          </a:graphicData>
        </a:graphic>
      </p:graphicFrame>
      <p:pic>
        <p:nvPicPr>
          <p:cNvPr id="26625" name="Рисунок 3" descr="Untitled-50.jpg"/>
          <p:cNvPicPr>
            <a:picLocks noChangeAspect="1" noChangeArrowheads="1"/>
          </p:cNvPicPr>
          <p:nvPr/>
        </p:nvPicPr>
        <p:blipFill>
          <a:blip r:embed="rId3"/>
          <a:srcRect/>
          <a:stretch>
            <a:fillRect/>
          </a:stretch>
        </p:blipFill>
        <p:spPr bwMode="auto">
          <a:xfrm>
            <a:off x="0" y="0"/>
            <a:ext cx="8429652" cy="4986555"/>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71472" y="5072075"/>
          <a:ext cx="8215370" cy="1143008"/>
        </p:xfrm>
        <a:graphic>
          <a:graphicData uri="http://schemas.openxmlformats.org/drawingml/2006/table">
            <a:tbl>
              <a:tblPr/>
              <a:tblGrid>
                <a:gridCol w="214314"/>
                <a:gridCol w="8001056"/>
              </a:tblGrid>
              <a:tr h="1143008">
                <a:tc>
                  <a:txBody>
                    <a:bodyPr/>
                    <a:lstStyle/>
                    <a:p>
                      <a:pPr>
                        <a:spcAft>
                          <a:spcPts val="0"/>
                        </a:spcAft>
                      </a:pPr>
                      <a:endParaRPr lang="ru-RU" sz="700" dirty="0">
                        <a:latin typeface="Times New Roman"/>
                        <a:ea typeface="Times New Roman"/>
                        <a:cs typeface="Times New Roman"/>
                      </a:endParaRPr>
                    </a:p>
                  </a:txBody>
                  <a:tcPr marL="5114" marR="5114" marT="5115" marB="5115" anchor="ctr">
                    <a:lnL>
                      <a:noFill/>
                    </a:lnL>
                    <a:lnR>
                      <a:noFill/>
                    </a:lnR>
                    <a:lnT>
                      <a:noFill/>
                    </a:lnT>
                    <a:lnB>
                      <a:noFill/>
                    </a:lnB>
                  </a:tcPr>
                </a:tc>
                <a:tc>
                  <a:txBody>
                    <a:bodyPr/>
                    <a:lstStyle/>
                    <a:p>
                      <a:pPr algn="ctr">
                        <a:spcAft>
                          <a:spcPts val="0"/>
                        </a:spcAft>
                      </a:pPr>
                      <a:r>
                        <a:rPr lang="ru-RU" sz="3200" dirty="0">
                          <a:latin typeface="Times New Roman"/>
                          <a:ea typeface="Times New Roman"/>
                          <a:cs typeface="Times New Roman"/>
                        </a:rPr>
                        <a:t>Наложи холод на повязку.</a:t>
                      </a:r>
                    </a:p>
                  </a:txBody>
                  <a:tcPr marL="5114" marR="5114" marT="5115" marB="5115">
                    <a:lnL>
                      <a:noFill/>
                    </a:lnL>
                    <a:lnR>
                      <a:noFill/>
                    </a:lnR>
                    <a:lnT>
                      <a:noFill/>
                    </a:lnT>
                    <a:lnB>
                      <a:noFill/>
                    </a:lnB>
                  </a:tcPr>
                </a:tc>
              </a:tr>
            </a:tbl>
          </a:graphicData>
        </a:graphic>
      </p:graphicFrame>
      <p:pic>
        <p:nvPicPr>
          <p:cNvPr id="27649" name="Рисунок 4" descr="Untitled-51.jpg"/>
          <p:cNvPicPr>
            <a:picLocks noChangeAspect="1" noChangeArrowheads="1"/>
          </p:cNvPicPr>
          <p:nvPr/>
        </p:nvPicPr>
        <p:blipFill>
          <a:blip r:embed="rId2"/>
          <a:srcRect/>
          <a:stretch>
            <a:fillRect/>
          </a:stretch>
        </p:blipFill>
        <p:spPr bwMode="auto">
          <a:xfrm>
            <a:off x="6" y="0"/>
            <a:ext cx="9130183" cy="400050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88645"/>
            <a:ext cx="7772400" cy="1008111"/>
          </a:xfrm>
        </p:spPr>
        <p:txBody>
          <a:bodyPr>
            <a:noAutofit/>
          </a:bodyPr>
          <a:lstStyle/>
          <a:p>
            <a:pPr algn="l"/>
            <a:r>
              <a:rPr lang="ru-RU" sz="1600" b="1" dirty="0" smtClean="0">
                <a:solidFill>
                  <a:srgbClr val="FF0000"/>
                </a:solidFill>
                <a:latin typeface="Times New Roman" pitchFamily="18" charset="0"/>
                <a:cs typeface="Times New Roman" pitchFamily="18" charset="0"/>
              </a:rPr>
              <a:t>О внесении изменений в Федеральный закон «Об образовании в Российской Федерации»</a:t>
            </a:r>
            <a:r>
              <a:rPr lang="ru-RU" sz="1600" b="1" dirty="0">
                <a:solidFill>
                  <a:srgbClr val="FF0000"/>
                </a:solidFill>
                <a:latin typeface="Times New Roman" pitchFamily="18" charset="0"/>
                <a:cs typeface="Times New Roman" pitchFamily="18" charset="0"/>
              </a:rPr>
              <a:t/>
            </a:r>
            <a:br>
              <a:rPr lang="ru-RU" sz="1600" b="1" dirty="0">
                <a:solidFill>
                  <a:srgbClr val="FF0000"/>
                </a:solidFill>
                <a:latin typeface="Times New Roman" pitchFamily="18" charset="0"/>
                <a:cs typeface="Times New Roman" pitchFamily="18" charset="0"/>
              </a:rPr>
            </a:br>
            <a:r>
              <a:rPr lang="ru-RU" sz="1600" b="1" dirty="0" smtClean="0">
                <a:solidFill>
                  <a:srgbClr val="FF0000"/>
                </a:solidFill>
                <a:latin typeface="Times New Roman" pitchFamily="18" charset="0"/>
                <a:cs typeface="Times New Roman" pitchFamily="18" charset="0"/>
              </a:rPr>
              <a:t>Принят Государственной Думой 21 июня 2016 года</a:t>
            </a:r>
            <a:br>
              <a:rPr lang="ru-RU" sz="1600" b="1" dirty="0" smtClean="0">
                <a:solidFill>
                  <a:srgbClr val="FF0000"/>
                </a:solidFill>
                <a:latin typeface="Times New Roman" pitchFamily="18" charset="0"/>
                <a:cs typeface="Times New Roman" pitchFamily="18" charset="0"/>
              </a:rPr>
            </a:br>
            <a:r>
              <a:rPr lang="ru-RU" sz="1600" b="1" dirty="0" smtClean="0">
                <a:solidFill>
                  <a:srgbClr val="FF0000"/>
                </a:solidFill>
                <a:latin typeface="Times New Roman" pitchFamily="18" charset="0"/>
                <a:cs typeface="Times New Roman" pitchFamily="18" charset="0"/>
              </a:rPr>
              <a:t>Одобрен Советом Федерации 29 июня 2016 года.</a:t>
            </a:r>
            <a:endParaRPr lang="ru-RU" sz="1600" b="1" dirty="0">
              <a:solidFill>
                <a:srgbClr val="FF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51520" y="1268760"/>
            <a:ext cx="8496944" cy="4370040"/>
          </a:xfrm>
        </p:spPr>
        <p:txBody>
          <a:bodyPr>
            <a:noAutofit/>
          </a:bodyPr>
          <a:lstStyle/>
          <a:p>
            <a:pPr algn="l"/>
            <a:r>
              <a:rPr lang="ru-RU" sz="2400" b="1" dirty="0" smtClean="0">
                <a:solidFill>
                  <a:srgbClr val="0070C0"/>
                </a:solidFill>
              </a:rPr>
              <a:t>Ввести в </a:t>
            </a:r>
            <a:r>
              <a:rPr lang="ru-RU" sz="2400" b="1" dirty="0">
                <a:solidFill>
                  <a:srgbClr val="0070C0"/>
                </a:solidFill>
                <a:latin typeface="Times New Roman" pitchFamily="18" charset="0"/>
                <a:ea typeface="+mj-ea"/>
                <a:cs typeface="Times New Roman" pitchFamily="18" charset="0"/>
              </a:rPr>
              <a:t>Федеральный закон «Об образовании в Российской Федерации</a:t>
            </a:r>
            <a:r>
              <a:rPr lang="ru-RU" sz="2400" b="1" dirty="0" smtClean="0">
                <a:solidFill>
                  <a:srgbClr val="0070C0"/>
                </a:solidFill>
                <a:latin typeface="Times New Roman" pitchFamily="18" charset="0"/>
                <a:ea typeface="+mj-ea"/>
                <a:cs typeface="Times New Roman" pitchFamily="18" charset="0"/>
              </a:rPr>
              <a:t>»  в статье 41:</a:t>
            </a:r>
          </a:p>
          <a:p>
            <a:pPr algn="l"/>
            <a:r>
              <a:rPr lang="ru-RU" sz="2400" b="1" dirty="0" smtClean="0">
                <a:solidFill>
                  <a:srgbClr val="0070C0"/>
                </a:solidFill>
                <a:latin typeface="Times New Roman" pitchFamily="18" charset="0"/>
                <a:ea typeface="+mj-ea"/>
                <a:cs typeface="Times New Roman" pitchFamily="18" charset="0"/>
              </a:rPr>
              <a:t>а) Часть 1 дополнить пунктом 11 следующее содержание:</a:t>
            </a:r>
          </a:p>
          <a:p>
            <a:pPr algn="l"/>
            <a:r>
              <a:rPr lang="ru-RU" sz="2400" b="1" dirty="0" smtClean="0">
                <a:solidFill>
                  <a:srgbClr val="0070C0"/>
                </a:solidFill>
                <a:latin typeface="Times New Roman" pitchFamily="18" charset="0"/>
                <a:ea typeface="+mj-ea"/>
                <a:cs typeface="Times New Roman" pitchFamily="18" charset="0"/>
              </a:rPr>
              <a:t>«Обучение педагогических работников навыкам</a:t>
            </a:r>
          </a:p>
          <a:p>
            <a:pPr algn="l"/>
            <a:r>
              <a:rPr lang="ru-RU" sz="2400" b="1" dirty="0">
                <a:solidFill>
                  <a:srgbClr val="0070C0"/>
                </a:solidFill>
                <a:latin typeface="Times New Roman" pitchFamily="18" charset="0"/>
                <a:ea typeface="+mj-ea"/>
                <a:cs typeface="Times New Roman" pitchFamily="18" charset="0"/>
              </a:rPr>
              <a:t> </a:t>
            </a:r>
            <a:r>
              <a:rPr lang="ru-RU" sz="2400" b="1" dirty="0" smtClean="0">
                <a:solidFill>
                  <a:srgbClr val="0070C0"/>
                </a:solidFill>
                <a:latin typeface="Times New Roman" pitchFamily="18" charset="0"/>
                <a:ea typeface="+mj-ea"/>
                <a:cs typeface="Times New Roman" pitchFamily="18" charset="0"/>
              </a:rPr>
              <a:t> оказания первой помощи»</a:t>
            </a:r>
          </a:p>
          <a:p>
            <a:pPr algn="l"/>
            <a:endParaRPr lang="ru-RU" sz="2400" b="1" dirty="0" smtClean="0">
              <a:solidFill>
                <a:srgbClr val="0070C0"/>
              </a:solidFill>
              <a:latin typeface="Times New Roman" pitchFamily="18" charset="0"/>
              <a:ea typeface="+mj-ea"/>
              <a:cs typeface="Times New Roman" pitchFamily="18" charset="0"/>
            </a:endParaRPr>
          </a:p>
          <a:p>
            <a:pPr algn="l"/>
            <a:endParaRPr lang="ru-RU" sz="2400" b="1" dirty="0" smtClean="0">
              <a:solidFill>
                <a:srgbClr val="0070C0"/>
              </a:solidFill>
              <a:latin typeface="Times New Roman" pitchFamily="18" charset="0"/>
              <a:ea typeface="+mj-ea"/>
              <a:cs typeface="Times New Roman" pitchFamily="18" charset="0"/>
            </a:endParaRPr>
          </a:p>
          <a:p>
            <a:pPr algn="l"/>
            <a:endParaRPr lang="ru-RU" sz="2400" b="1" dirty="0">
              <a:solidFill>
                <a:srgbClr val="0070C0"/>
              </a:solidFill>
              <a:latin typeface="Times New Roman" pitchFamily="18" charset="0"/>
              <a:ea typeface="+mj-ea"/>
              <a:cs typeface="Times New Roman" pitchFamily="18" charset="0"/>
            </a:endParaRPr>
          </a:p>
          <a:p>
            <a:pPr algn="l"/>
            <a:endParaRPr lang="ru-RU" sz="2400" b="1" dirty="0" smtClean="0">
              <a:solidFill>
                <a:srgbClr val="0070C0"/>
              </a:solidFill>
              <a:latin typeface="Times New Roman" pitchFamily="18" charset="0"/>
              <a:ea typeface="+mj-ea"/>
              <a:cs typeface="Times New Roman" pitchFamily="18" charset="0"/>
            </a:endParaRPr>
          </a:p>
          <a:p>
            <a:pPr algn="l"/>
            <a:endParaRPr lang="ru-RU" sz="2400" b="1" dirty="0" smtClean="0">
              <a:solidFill>
                <a:srgbClr val="0070C0"/>
              </a:solidFill>
              <a:latin typeface="Times New Roman" pitchFamily="18" charset="0"/>
              <a:ea typeface="+mj-ea"/>
              <a:cs typeface="Times New Roman" pitchFamily="18" charset="0"/>
            </a:endParaRPr>
          </a:p>
        </p:txBody>
      </p:sp>
      <p:pic>
        <p:nvPicPr>
          <p:cNvPr id="4" name="Picture 7" descr="http://www.mchsmedia.ru/upload/site6/document_recommend/006/498/020/Emblema_Tsentra_ekstrennoy_psikhol._pomoschi.JPG"/>
          <p:cNvPicPr>
            <a:picLocks noChangeAspect="1" noChangeArrowheads="1"/>
          </p:cNvPicPr>
          <p:nvPr/>
        </p:nvPicPr>
        <p:blipFill>
          <a:blip r:embed="rId2" cstate="print">
            <a:extLst/>
          </a:blip>
          <a:srcRect/>
          <a:stretch>
            <a:fillRect/>
          </a:stretch>
        </p:blipFill>
        <p:spPr bwMode="auto">
          <a:xfrm>
            <a:off x="3635896" y="3789043"/>
            <a:ext cx="2088232" cy="2088231"/>
          </a:xfrm>
          <a:prstGeom prst="rect">
            <a:avLst/>
          </a:prstGeom>
          <a:noFill/>
          <a:ln>
            <a:noFill/>
          </a:ln>
          <a:effectLst>
            <a:reflection blurRad="6350" stA="50000" endA="300" endPos="55500" dist="50800" dir="5400000" sy="-100000" algn="bl" rotWithShape="0"/>
          </a:effectLst>
          <a:extLst/>
        </p:spPr>
      </p:pic>
    </p:spTree>
    <p:extLst>
      <p:ext uri="{BB962C8B-B14F-4D97-AF65-F5344CB8AC3E}">
        <p14:creationId xmlns:p14="http://schemas.microsoft.com/office/powerpoint/2010/main" val="2465227304"/>
      </p:ext>
    </p:extLst>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4" y="5786453"/>
          <a:ext cx="9001156" cy="1071547"/>
        </p:xfrm>
        <a:graphic>
          <a:graphicData uri="http://schemas.openxmlformats.org/drawingml/2006/table">
            <a:tbl>
              <a:tblPr/>
              <a:tblGrid>
                <a:gridCol w="71438"/>
                <a:gridCol w="8929718"/>
              </a:tblGrid>
              <a:tr h="1071547">
                <a:tc>
                  <a:txBody>
                    <a:bodyPr/>
                    <a:lstStyle/>
                    <a:p>
                      <a:pPr>
                        <a:spcAft>
                          <a:spcPts val="0"/>
                        </a:spcAft>
                      </a:pPr>
                      <a:endParaRPr lang="ru-RU" sz="700" dirty="0">
                        <a:latin typeface="Times New Roman"/>
                        <a:ea typeface="Times New Roman"/>
                        <a:cs typeface="Times New Roman"/>
                      </a:endParaRPr>
                    </a:p>
                  </a:txBody>
                  <a:tcPr marL="5114" marR="5114" marT="5115" marB="5115" anchor="ctr">
                    <a:lnL>
                      <a:noFill/>
                    </a:lnL>
                    <a:lnR>
                      <a:noFill/>
                    </a:lnR>
                    <a:lnT>
                      <a:noFill/>
                    </a:lnT>
                    <a:lnB>
                      <a:noFill/>
                    </a:lnB>
                  </a:tcPr>
                </a:tc>
                <a:tc>
                  <a:txBody>
                    <a:bodyPr/>
                    <a:lstStyle/>
                    <a:p>
                      <a:pPr>
                        <a:spcAft>
                          <a:spcPts val="0"/>
                        </a:spcAft>
                      </a:pPr>
                      <a:r>
                        <a:rPr lang="ru-RU" sz="2800" dirty="0">
                          <a:latin typeface="Times New Roman"/>
                          <a:ea typeface="Times New Roman"/>
                          <a:cs typeface="Times New Roman"/>
                        </a:rPr>
                        <a:t>Защити пострадавшего от переохлаждения. Укутай теплыми одеялами, одеждой.</a:t>
                      </a:r>
                    </a:p>
                  </a:txBody>
                  <a:tcPr marL="5114" marR="5114" marT="5115" marB="5115">
                    <a:lnL>
                      <a:noFill/>
                    </a:lnL>
                    <a:lnR>
                      <a:noFill/>
                    </a:lnR>
                    <a:lnT>
                      <a:noFill/>
                    </a:lnT>
                    <a:lnB>
                      <a:noFill/>
                    </a:lnB>
                  </a:tcPr>
                </a:tc>
              </a:tr>
            </a:tbl>
          </a:graphicData>
        </a:graphic>
      </p:graphicFrame>
      <p:pic>
        <p:nvPicPr>
          <p:cNvPr id="28673" name="Рисунок 5" descr="Untitled-52.jpg"/>
          <p:cNvPicPr>
            <a:picLocks noChangeAspect="1" noChangeArrowheads="1"/>
          </p:cNvPicPr>
          <p:nvPr/>
        </p:nvPicPr>
        <p:blipFill>
          <a:blip r:embed="rId2"/>
          <a:srcRect/>
          <a:stretch>
            <a:fillRect/>
          </a:stretch>
        </p:blipFill>
        <p:spPr bwMode="auto">
          <a:xfrm>
            <a:off x="0" y="1"/>
            <a:ext cx="8643966" cy="4643699"/>
          </a:xfrm>
          <a:prstGeom prst="rect">
            <a:avLst/>
          </a:prstGeom>
          <a:noFill/>
        </p:spPr>
      </p:pic>
      <p:sp>
        <p:nvSpPr>
          <p:cNvPr id="28674" name="Rectangle 2"/>
          <p:cNvSpPr>
            <a:spLocks noChangeArrowheads="1"/>
          </p:cNvSpPr>
          <p:nvPr/>
        </p:nvSpPr>
        <p:spPr bwMode="auto">
          <a:xfrm>
            <a:off x="0" y="4429137"/>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1200" b="0" i="0" u="none" strike="noStrike" cap="none" normalizeH="0" baseline="0" dirty="0" smtClean="0">
                <a:ln>
                  <a:noFill/>
                </a:ln>
                <a:solidFill>
                  <a:schemeClr val="tx1"/>
                </a:solidFill>
                <a:effectLst/>
                <a:latin typeface="Arial" pitchFamily="34" charset="0"/>
                <a:ea typeface="Times New Roman" pitchFamily="18" charset="0"/>
              </a:rPr>
            </a:br>
            <a:r>
              <a:rPr kumimoji="0" lang="ru-RU" sz="2400" b="0" i="0" u="none" strike="noStrike" cap="none" normalizeH="0" baseline="0" dirty="0" smtClean="0">
                <a:ln>
                  <a:noFill/>
                </a:ln>
                <a:solidFill>
                  <a:schemeClr val="tx1"/>
                </a:solidFill>
                <a:effectLst/>
                <a:latin typeface="Arial" pitchFamily="34" charset="0"/>
                <a:ea typeface="Times New Roman" pitchFamily="18" charset="0"/>
              </a:rPr>
              <a:t>Вызови (самостоятельно или с помощью окружающих) «скорую помощь», обеспечь доставку пострадавшего в лечебное учреждение.</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4" y="5273061"/>
          <a:ext cx="8715404" cy="1299211"/>
        </p:xfrm>
        <a:graphic>
          <a:graphicData uri="http://schemas.openxmlformats.org/drawingml/2006/table">
            <a:tbl>
              <a:tblPr/>
              <a:tblGrid>
                <a:gridCol w="71438"/>
                <a:gridCol w="8643966"/>
              </a:tblGrid>
              <a:tr h="1299211">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800" dirty="0">
                          <a:latin typeface="Times New Roman"/>
                          <a:ea typeface="Times New Roman"/>
                          <a:cs typeface="Times New Roman"/>
                        </a:rPr>
                        <a:t>Усади пострадавшего, слегка наклони его голову вперед и дай стечь крови. Сожми на 5–10 минут нос чуть выше ноздрей. При этом пострадавший должен дышать ртом!</a:t>
                      </a:r>
                    </a:p>
                  </a:txBody>
                  <a:tcPr marL="9525" marR="9525" marT="9525" marB="9525">
                    <a:lnL>
                      <a:noFill/>
                    </a:lnL>
                    <a:lnR>
                      <a:noFill/>
                    </a:lnR>
                    <a:lnT>
                      <a:noFill/>
                    </a:lnT>
                    <a:lnB>
                      <a:noFill/>
                    </a:lnB>
                  </a:tcPr>
                </a:tc>
              </a:tr>
            </a:tbl>
          </a:graphicData>
        </a:graphic>
      </p:graphicFrame>
      <p:sp>
        <p:nvSpPr>
          <p:cNvPr id="29698" name="Rectangle 2"/>
          <p:cNvSpPr>
            <a:spLocks noChangeArrowheads="1"/>
          </p:cNvSpPr>
          <p:nvPr/>
        </p:nvSpPr>
        <p:spPr bwMode="auto">
          <a:xfrm>
            <a:off x="0" y="214289"/>
            <a:ext cx="878684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ea typeface="Times New Roman" pitchFamily="18" charset="0"/>
              </a:rPr>
              <a:t>Первая помощь при кровотечении из носа</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1200" b="0" i="0" u="none" strike="noStrike" cap="none" normalizeH="0" baseline="0" dirty="0" smtClean="0">
                <a:ln>
                  <a:noFill/>
                </a:ln>
                <a:solidFill>
                  <a:schemeClr val="tx1"/>
                </a:solidFill>
                <a:effectLst/>
                <a:latin typeface="Arial" pitchFamily="34" charset="0"/>
                <a:ea typeface="Times New Roman" pitchFamily="18" charset="0"/>
              </a:rPr>
            </a:br>
            <a:endParaRPr kumimoji="0" lang="ru-RU" sz="1800" b="0" i="0" u="none" strike="noStrike" cap="none" normalizeH="0" baseline="0" dirty="0" smtClean="0">
              <a:ln>
                <a:noFill/>
              </a:ln>
              <a:solidFill>
                <a:schemeClr val="tx1"/>
              </a:solidFill>
              <a:effectLst/>
              <a:latin typeface="Arial" pitchFamily="34" charset="0"/>
            </a:endParaRPr>
          </a:p>
        </p:txBody>
      </p:sp>
      <p:pic>
        <p:nvPicPr>
          <p:cNvPr id="29697" name="Рисунок 1" descr="Untitled-57.jpg"/>
          <p:cNvPicPr>
            <a:picLocks noChangeAspect="1" noChangeArrowheads="1"/>
          </p:cNvPicPr>
          <p:nvPr/>
        </p:nvPicPr>
        <p:blipFill>
          <a:blip r:embed="rId2"/>
          <a:srcRect/>
          <a:stretch>
            <a:fillRect/>
          </a:stretch>
        </p:blipFill>
        <p:spPr bwMode="auto">
          <a:xfrm>
            <a:off x="500034" y="785795"/>
            <a:ext cx="5072098" cy="4002680"/>
          </a:xfrm>
          <a:prstGeom prst="rect">
            <a:avLst/>
          </a:prstGeom>
          <a:noFill/>
        </p:spPr>
      </p:pic>
      <p:sp>
        <p:nvSpPr>
          <p:cNvPr id="5" name="Прямоугольник 4"/>
          <p:cNvSpPr/>
          <p:nvPr/>
        </p:nvSpPr>
        <p:spPr>
          <a:xfrm>
            <a:off x="5786446" y="642922"/>
            <a:ext cx="3071834" cy="4524315"/>
          </a:xfrm>
          <a:prstGeom prst="rect">
            <a:avLst/>
          </a:prstGeom>
        </p:spPr>
        <p:txBody>
          <a:bodyPr wrap="square">
            <a:spAutoFit/>
          </a:bodyPr>
          <a:lstStyle/>
          <a:p>
            <a:r>
              <a:rPr lang="ru-RU" sz="2000" dirty="0" smtClean="0">
                <a:solidFill>
                  <a:prstClr val="black"/>
                </a:solidFill>
                <a:latin typeface="Arial" pitchFamily="34" charset="0"/>
                <a:ea typeface="Times New Roman" pitchFamily="18" charset="0"/>
              </a:rPr>
              <a:t> </a:t>
            </a:r>
            <a:r>
              <a:rPr lang="ru-RU" sz="2400" dirty="0" smtClean="0">
                <a:solidFill>
                  <a:prstClr val="black"/>
                </a:solidFill>
                <a:latin typeface="Arial" pitchFamily="34" charset="0"/>
                <a:ea typeface="Times New Roman" pitchFamily="18" charset="0"/>
              </a:rPr>
              <a:t>Причины</a:t>
            </a:r>
            <a:r>
              <a:rPr lang="ru-RU" sz="2400" dirty="0">
                <a:solidFill>
                  <a:prstClr val="black"/>
                </a:solidFill>
                <a:latin typeface="Arial" pitchFamily="34" charset="0"/>
                <a:ea typeface="Times New Roman" pitchFamily="18" charset="0"/>
              </a:rPr>
              <a:t>: травма носа (удар, царапина); заболевания (высокое артериальное давление, пониженная свертываемость крови); физическое перенапряжение; перегревание</a:t>
            </a:r>
            <a:endParaRPr lang="ru-RU"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142844" y="4929199"/>
          <a:ext cx="8858312" cy="1571636"/>
        </p:xfrm>
        <a:graphic>
          <a:graphicData uri="http://schemas.openxmlformats.org/drawingml/2006/table">
            <a:tbl>
              <a:tblPr/>
              <a:tblGrid>
                <a:gridCol w="258847"/>
                <a:gridCol w="8599465"/>
              </a:tblGrid>
              <a:tr h="1571636">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lgn="ctr">
                        <a:spcAft>
                          <a:spcPts val="0"/>
                        </a:spcAft>
                      </a:pPr>
                      <a:r>
                        <a:rPr lang="ru-RU" sz="3200" dirty="0">
                          <a:latin typeface="Times New Roman"/>
                          <a:ea typeface="Times New Roman"/>
                          <a:cs typeface="Times New Roman"/>
                        </a:rPr>
                        <a:t>Приложи холод к переносице (мокрый платок, снег, лед).</a:t>
                      </a:r>
                    </a:p>
                  </a:txBody>
                  <a:tcPr marL="9525" marR="9525" marT="9525" marB="9525">
                    <a:lnL>
                      <a:noFill/>
                    </a:lnL>
                    <a:lnR>
                      <a:noFill/>
                    </a:lnR>
                    <a:lnT>
                      <a:noFill/>
                    </a:lnT>
                    <a:lnB>
                      <a:noFill/>
                    </a:lnB>
                  </a:tcPr>
                </a:tc>
              </a:tr>
            </a:tbl>
          </a:graphicData>
        </a:graphic>
      </p:graphicFrame>
      <p:pic>
        <p:nvPicPr>
          <p:cNvPr id="30721" name="Рисунок 3" descr="Untitled-59.jpg"/>
          <p:cNvPicPr>
            <a:picLocks noChangeAspect="1" noChangeArrowheads="1"/>
          </p:cNvPicPr>
          <p:nvPr/>
        </p:nvPicPr>
        <p:blipFill>
          <a:blip r:embed="rId2"/>
          <a:srcRect/>
          <a:stretch>
            <a:fillRect/>
          </a:stretch>
        </p:blipFill>
        <p:spPr bwMode="auto">
          <a:xfrm>
            <a:off x="0" y="3"/>
            <a:ext cx="8572528" cy="4739039"/>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4" y="4500574"/>
          <a:ext cx="9001156" cy="1143007"/>
        </p:xfrm>
        <a:graphic>
          <a:graphicData uri="http://schemas.openxmlformats.org/drawingml/2006/table">
            <a:tbl>
              <a:tblPr/>
              <a:tblGrid>
                <a:gridCol w="78957"/>
                <a:gridCol w="8922199"/>
              </a:tblGrid>
              <a:tr h="1143007">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400" dirty="0">
                          <a:latin typeface="Times New Roman"/>
                          <a:ea typeface="Times New Roman"/>
                          <a:cs typeface="Times New Roman"/>
                        </a:rPr>
                        <a:t>Если кровотечение из носа не остановилось в течение 15 минут — </a:t>
                      </a:r>
                      <a:br>
                        <a:rPr lang="ru-RU" sz="2400" dirty="0">
                          <a:latin typeface="Times New Roman"/>
                          <a:ea typeface="Times New Roman"/>
                          <a:cs typeface="Times New Roman"/>
                        </a:rPr>
                      </a:br>
                      <a:r>
                        <a:rPr lang="ru-RU" sz="2400" dirty="0">
                          <a:latin typeface="Times New Roman"/>
                          <a:ea typeface="Times New Roman"/>
                          <a:cs typeface="Times New Roman"/>
                        </a:rPr>
                        <a:t>введи в носовые ходы свернутые в рулончик марлевые тампоны.</a:t>
                      </a:r>
                    </a:p>
                  </a:txBody>
                  <a:tcPr marL="9525" marR="9525" marT="9525" marB="9525">
                    <a:lnL>
                      <a:noFill/>
                    </a:lnL>
                    <a:lnR>
                      <a:noFill/>
                    </a:lnR>
                    <a:lnT>
                      <a:noFill/>
                    </a:lnT>
                    <a:lnB>
                      <a:noFill/>
                    </a:lnB>
                  </a:tcPr>
                </a:tc>
              </a:tr>
            </a:tbl>
          </a:graphicData>
        </a:graphic>
      </p:graphicFrame>
      <p:pic>
        <p:nvPicPr>
          <p:cNvPr id="31745" name="Рисунок 4" descr="Untitled-60.jpg"/>
          <p:cNvPicPr>
            <a:picLocks noChangeAspect="1" noChangeArrowheads="1"/>
          </p:cNvPicPr>
          <p:nvPr/>
        </p:nvPicPr>
        <p:blipFill>
          <a:blip r:embed="rId2"/>
          <a:srcRect/>
          <a:stretch>
            <a:fillRect/>
          </a:stretch>
        </p:blipFill>
        <p:spPr bwMode="auto">
          <a:xfrm>
            <a:off x="0" y="0"/>
            <a:ext cx="8215338" cy="4349144"/>
          </a:xfrm>
          <a:prstGeom prst="rect">
            <a:avLst/>
          </a:prstGeom>
          <a:noFill/>
        </p:spPr>
      </p:pic>
      <p:sp>
        <p:nvSpPr>
          <p:cNvPr id="31746" name="Rectangle 2"/>
          <p:cNvSpPr>
            <a:spLocks noChangeArrowheads="1"/>
          </p:cNvSpPr>
          <p:nvPr/>
        </p:nvSpPr>
        <p:spPr bwMode="auto">
          <a:xfrm>
            <a:off x="0" y="5643578"/>
            <a:ext cx="9144000"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1200" b="0" i="0" u="none" strike="noStrike" cap="none" normalizeH="0" baseline="0" dirty="0" smtClean="0">
                <a:ln>
                  <a:noFill/>
                </a:ln>
                <a:solidFill>
                  <a:schemeClr val="tx1"/>
                </a:solidFill>
                <a:effectLst/>
                <a:latin typeface="Arial" pitchFamily="34" charset="0"/>
                <a:ea typeface="Times New Roman" pitchFamily="18" charset="0"/>
              </a:rPr>
            </a:br>
            <a:r>
              <a:rPr kumimoji="0" lang="ru-RU" sz="2000" b="0" i="0" u="none" strike="noStrike" cap="none" normalizeH="0" baseline="0" dirty="0" smtClean="0">
                <a:ln>
                  <a:noFill/>
                </a:ln>
                <a:solidFill>
                  <a:schemeClr val="tx1"/>
                </a:solidFill>
                <a:effectLst/>
                <a:latin typeface="Arial" pitchFamily="34" charset="0"/>
                <a:ea typeface="Times New Roman" pitchFamily="18" charset="0"/>
              </a:rPr>
              <a:t>Если кровотечение в течение 15–20 минут не останавливается, направь пострадавшего в лечебное учреждение</a:t>
            </a:r>
            <a:r>
              <a:rPr kumimoji="0" lang="ru-RU" sz="1200" b="0"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20" y="5429265"/>
          <a:ext cx="8715436" cy="1482091"/>
        </p:xfrm>
        <a:graphic>
          <a:graphicData uri="http://schemas.openxmlformats.org/drawingml/2006/table">
            <a:tbl>
              <a:tblPr/>
              <a:tblGrid>
                <a:gridCol w="102134"/>
                <a:gridCol w="8613302"/>
              </a:tblGrid>
              <a:tr h="1482091">
                <a:tc>
                  <a:txBody>
                    <a:bodyPr/>
                    <a:lstStyle/>
                    <a:p>
                      <a:pPr>
                        <a:spcAft>
                          <a:spcPts val="0"/>
                        </a:spcAft>
                      </a:pPr>
                      <a:endParaRPr lang="ru-RU" sz="20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lgn="just">
                        <a:spcAft>
                          <a:spcPts val="0"/>
                        </a:spcAft>
                      </a:pPr>
                      <a:r>
                        <a:rPr lang="ru-RU" sz="2400" dirty="0">
                          <a:latin typeface="Times New Roman"/>
                          <a:ea typeface="Times New Roman"/>
                          <a:cs typeface="Times New Roman"/>
                        </a:rPr>
                        <a:t>При отсутствии в ране инородного предмета </a:t>
                      </a:r>
                    </a:p>
                    <a:p>
                      <a:pPr algn="just">
                        <a:spcAft>
                          <a:spcPts val="0"/>
                        </a:spcAft>
                      </a:pPr>
                      <a:r>
                        <a:rPr lang="ru-RU" sz="2400" dirty="0">
                          <a:latin typeface="Times New Roman"/>
                          <a:ea typeface="Times New Roman"/>
                          <a:cs typeface="Times New Roman"/>
                        </a:rPr>
                        <a:t>прижми ладонь к ране и закрой в нее доступ воздуха. </a:t>
                      </a:r>
                    </a:p>
                    <a:p>
                      <a:pPr algn="just">
                        <a:spcAft>
                          <a:spcPts val="0"/>
                        </a:spcAft>
                      </a:pPr>
                      <a:r>
                        <a:rPr lang="ru-RU" sz="2400" dirty="0">
                          <a:latin typeface="Times New Roman"/>
                          <a:ea typeface="Times New Roman"/>
                          <a:cs typeface="Times New Roman"/>
                        </a:rPr>
                        <a:t>Если рана сквозная, закрой входное </a:t>
                      </a:r>
                    </a:p>
                    <a:p>
                      <a:pPr algn="just">
                        <a:spcAft>
                          <a:spcPts val="0"/>
                        </a:spcAft>
                      </a:pPr>
                      <a:r>
                        <a:rPr lang="ru-RU" sz="2400" dirty="0">
                          <a:latin typeface="Times New Roman"/>
                          <a:ea typeface="Times New Roman"/>
                          <a:cs typeface="Times New Roman"/>
                        </a:rPr>
                        <a:t>и выходное раневые отверстия.</a:t>
                      </a:r>
                    </a:p>
                  </a:txBody>
                  <a:tcPr marL="9525" marR="9525" marT="9525" marB="9525">
                    <a:lnL>
                      <a:noFill/>
                    </a:lnL>
                    <a:lnR>
                      <a:noFill/>
                    </a:lnR>
                    <a:lnT>
                      <a:noFill/>
                    </a:lnT>
                    <a:lnB>
                      <a:noFill/>
                    </a:lnB>
                  </a:tcPr>
                </a:tc>
              </a:tr>
            </a:tbl>
          </a:graphicData>
        </a:graphic>
      </p:graphicFrame>
      <p:sp>
        <p:nvSpPr>
          <p:cNvPr id="32770" name="Rectangle 2"/>
          <p:cNvSpPr>
            <a:spLocks noChangeArrowheads="1"/>
          </p:cNvSpPr>
          <p:nvPr/>
        </p:nvSpPr>
        <p:spPr bwMode="auto">
          <a:xfrm rot="10800000" flipV="1">
            <a:off x="357158" y="-11033"/>
            <a:ext cx="8358246"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rPr>
              <a:t>Первая помощь при проникающем ранении грудной клетки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1200" b="0" i="0" u="none" strike="noStrike" cap="none" normalizeH="0" baseline="0" dirty="0" smtClean="0">
                <a:ln>
                  <a:noFill/>
                </a:ln>
                <a:solidFill>
                  <a:schemeClr val="tx1"/>
                </a:solidFill>
                <a:effectLst/>
                <a:latin typeface="Arial" pitchFamily="34" charset="0"/>
                <a:ea typeface="Times New Roman" pitchFamily="18" charset="0"/>
              </a:rPr>
            </a:br>
            <a:r>
              <a:rPr kumimoji="0" lang="ru-RU" sz="2400" b="0" i="0" u="none" strike="noStrike" cap="none" normalizeH="0" baseline="0" dirty="0" smtClean="0">
                <a:ln>
                  <a:noFill/>
                </a:ln>
                <a:solidFill>
                  <a:schemeClr val="tx1"/>
                </a:solidFill>
                <a:effectLst/>
                <a:latin typeface="Arial" pitchFamily="34" charset="0"/>
                <a:ea typeface="Times New Roman" pitchFamily="18" charset="0"/>
              </a:rPr>
              <a:t>Признаки: кровотечение из раны на грудной клетке с образованием пузырей, подсасывание воздуха через рану.</a:t>
            </a:r>
            <a:endParaRPr kumimoji="0" lang="ru-RU" sz="2400" b="0" i="0" u="none" strike="noStrike" cap="none" normalizeH="0" baseline="0" dirty="0" smtClean="0">
              <a:ln>
                <a:noFill/>
              </a:ln>
              <a:solidFill>
                <a:schemeClr val="tx1"/>
              </a:solidFill>
              <a:effectLst/>
              <a:latin typeface="Arial" pitchFamily="34" charset="0"/>
            </a:endParaRPr>
          </a:p>
        </p:txBody>
      </p:sp>
      <p:pic>
        <p:nvPicPr>
          <p:cNvPr id="32769" name="Рисунок 1" descr="Untitled-53.jpg"/>
          <p:cNvPicPr>
            <a:picLocks noChangeAspect="1" noChangeArrowheads="1"/>
          </p:cNvPicPr>
          <p:nvPr/>
        </p:nvPicPr>
        <p:blipFill>
          <a:blip r:embed="rId2"/>
          <a:srcRect/>
          <a:stretch>
            <a:fillRect/>
          </a:stretch>
        </p:blipFill>
        <p:spPr bwMode="auto">
          <a:xfrm>
            <a:off x="214282" y="1428739"/>
            <a:ext cx="8572560" cy="3857652"/>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20" y="5286389"/>
          <a:ext cx="8715436" cy="1299211"/>
        </p:xfrm>
        <a:graphic>
          <a:graphicData uri="http://schemas.openxmlformats.org/drawingml/2006/table">
            <a:tbl>
              <a:tblPr/>
              <a:tblGrid>
                <a:gridCol w="285752"/>
                <a:gridCol w="8429684"/>
              </a:tblGrid>
              <a:tr h="1299211">
                <a:tc>
                  <a:txBody>
                    <a:bodyPr/>
                    <a:lstStyle/>
                    <a:p>
                      <a:pPr>
                        <a:spcAft>
                          <a:spcPts val="0"/>
                        </a:spcAft>
                      </a:pPr>
                      <a:endParaRPr lang="ru-RU" sz="28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800" dirty="0">
                          <a:latin typeface="Times New Roman"/>
                          <a:ea typeface="Times New Roman"/>
                          <a:cs typeface="Times New Roman"/>
                        </a:rPr>
                        <a:t>Закрой рану воздухонепроницаемым материалом (герметизируй рану), зафиксируй этот материал повязкой или пластырем.</a:t>
                      </a:r>
                    </a:p>
                  </a:txBody>
                  <a:tcPr marL="9525" marR="9525" marT="9525" marB="9525">
                    <a:lnL>
                      <a:noFill/>
                    </a:lnL>
                    <a:lnR>
                      <a:noFill/>
                    </a:lnR>
                    <a:lnT>
                      <a:noFill/>
                    </a:lnT>
                    <a:lnB>
                      <a:noFill/>
                    </a:lnB>
                  </a:tcPr>
                </a:tc>
              </a:tr>
            </a:tbl>
          </a:graphicData>
        </a:graphic>
      </p:graphicFrame>
      <p:pic>
        <p:nvPicPr>
          <p:cNvPr id="34817" name="Рисунок 2" descr="Untitled-54.jpg"/>
          <p:cNvPicPr>
            <a:picLocks noChangeAspect="1" noChangeArrowheads="1"/>
          </p:cNvPicPr>
          <p:nvPr/>
        </p:nvPicPr>
        <p:blipFill>
          <a:blip r:embed="rId2"/>
          <a:srcRect/>
          <a:stretch>
            <a:fillRect/>
          </a:stretch>
        </p:blipFill>
        <p:spPr bwMode="auto">
          <a:xfrm>
            <a:off x="0" y="0"/>
            <a:ext cx="8715404" cy="4739957"/>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428596" y="5500701"/>
          <a:ext cx="8501122" cy="872491"/>
        </p:xfrm>
        <a:graphic>
          <a:graphicData uri="http://schemas.openxmlformats.org/drawingml/2006/table">
            <a:tbl>
              <a:tblPr/>
              <a:tblGrid>
                <a:gridCol w="71438"/>
                <a:gridCol w="8429684"/>
              </a:tblGrid>
              <a:tr h="872491">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800" dirty="0">
                          <a:latin typeface="Times New Roman"/>
                          <a:ea typeface="Times New Roman"/>
                          <a:cs typeface="Times New Roman"/>
                        </a:rPr>
                        <a:t>Придай пострадавшему положение «полусидя». Приложи холод к ране, подложив тканевую прокладку.</a:t>
                      </a:r>
                    </a:p>
                  </a:txBody>
                  <a:tcPr marL="9525" marR="9525" marT="9525" marB="9525">
                    <a:lnL>
                      <a:noFill/>
                    </a:lnL>
                    <a:lnR>
                      <a:noFill/>
                    </a:lnR>
                    <a:lnT>
                      <a:noFill/>
                    </a:lnT>
                    <a:lnB>
                      <a:noFill/>
                    </a:lnB>
                  </a:tcPr>
                </a:tc>
              </a:tr>
            </a:tbl>
          </a:graphicData>
        </a:graphic>
      </p:graphicFrame>
      <p:pic>
        <p:nvPicPr>
          <p:cNvPr id="35841" name="Рисунок 3" descr="Untitled-55.jpg"/>
          <p:cNvPicPr>
            <a:picLocks noChangeAspect="1" noChangeArrowheads="1"/>
          </p:cNvPicPr>
          <p:nvPr/>
        </p:nvPicPr>
        <p:blipFill>
          <a:blip r:embed="rId2"/>
          <a:srcRect/>
          <a:stretch>
            <a:fillRect/>
          </a:stretch>
        </p:blipFill>
        <p:spPr bwMode="auto">
          <a:xfrm>
            <a:off x="571472" y="5"/>
            <a:ext cx="7715304" cy="5181903"/>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714480" y="785795"/>
          <a:ext cx="7262842" cy="4572032"/>
        </p:xfrm>
        <a:graphic>
          <a:graphicData uri="http://schemas.openxmlformats.org/drawingml/2006/table">
            <a:tbl>
              <a:tblPr/>
              <a:tblGrid>
                <a:gridCol w="3631421"/>
                <a:gridCol w="3631421"/>
              </a:tblGrid>
              <a:tr h="4572032">
                <a:tc>
                  <a:txBody>
                    <a:bodyPr/>
                    <a:lstStyle/>
                    <a:p>
                      <a:pPr>
                        <a:spcAft>
                          <a:spcPts val="0"/>
                        </a:spcAft>
                      </a:pPr>
                      <a:endParaRPr lang="ru-RU" sz="1200" dirty="0">
                        <a:latin typeface="Times New Roman"/>
                        <a:ea typeface="Times New Roman"/>
                      </a:endParaRPr>
                    </a:p>
                  </a:txBody>
                  <a:tcPr marL="9525" marR="9525" marT="9525" marB="9525" anchor="ctr">
                    <a:lnL>
                      <a:noFill/>
                    </a:lnL>
                    <a:lnR>
                      <a:noFill/>
                    </a:lnR>
                    <a:lnT>
                      <a:noFill/>
                    </a:lnT>
                    <a:lnB>
                      <a:noFill/>
                    </a:lnB>
                  </a:tcPr>
                </a:tc>
                <a:tc>
                  <a:txBody>
                    <a:bodyPr/>
                    <a:lstStyle/>
                    <a:p>
                      <a:pPr marL="342900" lvl="0" indent="-342900">
                        <a:spcAft>
                          <a:spcPts val="0"/>
                        </a:spcAft>
                        <a:buFont typeface="Symbol"/>
                        <a:buChar char=""/>
                      </a:pPr>
                      <a:r>
                        <a:rPr lang="ru-RU" sz="2800" dirty="0">
                          <a:latin typeface="Times New Roman"/>
                          <a:ea typeface="Times New Roman"/>
                        </a:rPr>
                        <a:t>При наличии в ране инородного предмета зафиксируй его валиками из бинта, пластырем или повязкой. Извлекать из раны инородные предметы на месте происшествия запрещается!</a:t>
                      </a:r>
                    </a:p>
                  </a:txBody>
                  <a:tcPr marL="9525" marR="9525" marT="9525" marB="9525">
                    <a:lnL>
                      <a:noFill/>
                    </a:lnL>
                    <a:lnR>
                      <a:noFill/>
                    </a:lnR>
                    <a:lnT>
                      <a:noFill/>
                    </a:lnT>
                    <a:lnB>
                      <a:noFill/>
                    </a:lnB>
                  </a:tcPr>
                </a:tc>
              </a:tr>
            </a:tbl>
          </a:graphicData>
        </a:graphic>
      </p:graphicFrame>
      <p:pic>
        <p:nvPicPr>
          <p:cNvPr id="36865" name="Рисунок 4" descr="Untitled-56.jpg"/>
          <p:cNvPicPr>
            <a:picLocks noChangeAspect="1" noChangeArrowheads="1"/>
          </p:cNvPicPr>
          <p:nvPr/>
        </p:nvPicPr>
        <p:blipFill>
          <a:blip r:embed="rId2"/>
          <a:srcRect/>
          <a:stretch>
            <a:fillRect/>
          </a:stretch>
        </p:blipFill>
        <p:spPr bwMode="auto">
          <a:xfrm>
            <a:off x="214282" y="0"/>
            <a:ext cx="5107780" cy="4572008"/>
          </a:xfrm>
          <a:prstGeom prst="rect">
            <a:avLst/>
          </a:prstGeom>
          <a:noFill/>
        </p:spPr>
      </p:pic>
      <p:sp>
        <p:nvSpPr>
          <p:cNvPr id="36866" name="Rectangle 2"/>
          <p:cNvSpPr>
            <a:spLocks noChangeArrowheads="1"/>
          </p:cNvSpPr>
          <p:nvPr/>
        </p:nvSpPr>
        <p:spPr bwMode="auto">
          <a:xfrm>
            <a:off x="285720" y="5357830"/>
            <a:ext cx="871537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1200" b="0" i="0" u="none" strike="noStrike" cap="none" normalizeH="0" baseline="0" dirty="0" smtClean="0">
                <a:ln>
                  <a:noFill/>
                </a:ln>
                <a:solidFill>
                  <a:schemeClr val="tx1"/>
                </a:solidFill>
                <a:effectLst/>
                <a:latin typeface="Arial" pitchFamily="34" charset="0"/>
                <a:ea typeface="Times New Roman" pitchFamily="18" charset="0"/>
              </a:rPr>
            </a:br>
            <a:r>
              <a:rPr kumimoji="0" lang="ru-RU" sz="2400" b="0" i="0" u="none" strike="noStrike" cap="none" normalizeH="0" baseline="0" dirty="0" smtClean="0">
                <a:ln>
                  <a:noFill/>
                </a:ln>
                <a:solidFill>
                  <a:schemeClr val="tx1"/>
                </a:solidFill>
                <a:effectLst/>
                <a:latin typeface="Arial" pitchFamily="34" charset="0"/>
                <a:ea typeface="Times New Roman" pitchFamily="18" charset="0"/>
              </a:rPr>
              <a:t>Вызови (самостоятельно или с помощью окружающих) «скорую помощь», обеспечь доставку пострадавшего в лечебное учреждение.</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643042" y="785793"/>
          <a:ext cx="7334280" cy="5871211"/>
        </p:xfrm>
        <a:graphic>
          <a:graphicData uri="http://schemas.openxmlformats.org/drawingml/2006/table">
            <a:tbl>
              <a:tblPr/>
              <a:tblGrid>
                <a:gridCol w="3667140"/>
                <a:gridCol w="3667140"/>
              </a:tblGrid>
              <a:tr h="5871211">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400" dirty="0">
                          <a:latin typeface="Times New Roman"/>
                          <a:ea typeface="Times New Roman"/>
                          <a:cs typeface="Times New Roman"/>
                        </a:rPr>
                        <a:t>Артерию следует сильно прижать мякотью двух-четырех пальцев или кулаком к близлежащим костным образованиям до исчезновения пульса. Пальцевое прижатие артерии болезненно для пострадавшего и требует большой выдержки и силы от оказывающего помощь. До наложения жгута не отпускай прижатую артерию, чтобы не возобновилось кровотечение. </a:t>
                      </a:r>
                    </a:p>
                  </a:txBody>
                  <a:tcPr marL="9525" marR="9525" marT="9525" marB="9525">
                    <a:lnL>
                      <a:noFill/>
                    </a:lnL>
                    <a:lnR>
                      <a:noFill/>
                    </a:lnR>
                    <a:lnT>
                      <a:noFill/>
                    </a:lnT>
                    <a:lnB>
                      <a:noFill/>
                    </a:lnB>
                  </a:tcPr>
                </a:tc>
              </a:tr>
            </a:tbl>
          </a:graphicData>
        </a:graphic>
      </p:graphicFrame>
      <p:sp>
        <p:nvSpPr>
          <p:cNvPr id="37890" name="Rectangle 2"/>
          <p:cNvSpPr>
            <a:spLocks noChangeArrowheads="1"/>
          </p:cNvSpPr>
          <p:nvPr/>
        </p:nvSpPr>
        <p:spPr bwMode="auto">
          <a:xfrm>
            <a:off x="142844" y="-3"/>
            <a:ext cx="8572560"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ea typeface="Times New Roman" pitchFamily="18" charset="0"/>
              </a:rPr>
              <a:t>Способы временной остановки наружного кровотечения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rPr>
              <a:t>Зажать кровоточащий сосуд (рану)</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37889" name="Рисунок 1" descr="Untitled-38.jpg"/>
          <p:cNvPicPr>
            <a:picLocks noChangeAspect="1" noChangeArrowheads="1"/>
          </p:cNvPicPr>
          <p:nvPr/>
        </p:nvPicPr>
        <p:blipFill>
          <a:blip r:embed="rId2"/>
          <a:srcRect/>
          <a:stretch>
            <a:fillRect/>
          </a:stretch>
        </p:blipFill>
        <p:spPr bwMode="auto">
          <a:xfrm>
            <a:off x="142849" y="1571612"/>
            <a:ext cx="4877335" cy="4572032"/>
          </a:xfrm>
          <a:prstGeom prst="rect">
            <a:avLst/>
          </a:prstGeom>
          <a:noFill/>
        </p:spPr>
      </p:pic>
      <p:sp>
        <p:nvSpPr>
          <p:cNvPr id="37891" name="Rectangle 3"/>
          <p:cNvSpPr>
            <a:spLocks noChangeArrowheads="1"/>
          </p:cNvSpPr>
          <p:nvPr/>
        </p:nvSpPr>
        <p:spPr bwMode="auto">
          <a:xfrm>
            <a:off x="5" y="5011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786050" y="428607"/>
          <a:ext cx="6096000" cy="6143668"/>
        </p:xfrm>
        <a:graphic>
          <a:graphicData uri="http://schemas.openxmlformats.org/drawingml/2006/table">
            <a:tbl>
              <a:tblPr/>
              <a:tblGrid>
                <a:gridCol w="2643206"/>
                <a:gridCol w="3452794"/>
              </a:tblGrid>
              <a:tr h="3690177">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000" dirty="0" smtClean="0">
                          <a:latin typeface="Times New Roman"/>
                          <a:ea typeface="Times New Roman"/>
                          <a:cs typeface="Times New Roman"/>
                        </a:rPr>
                        <a:t>   Удерживая </a:t>
                      </a:r>
                      <a:r>
                        <a:rPr lang="ru-RU" sz="2000" dirty="0">
                          <a:latin typeface="Times New Roman"/>
                          <a:ea typeface="Times New Roman"/>
                          <a:cs typeface="Times New Roman"/>
                        </a:rPr>
                        <a:t>зажатым сосуд, наложи давящую повязку из сложенных асептических (чистых) салфеток или нескольких туго свернутых слоев марлевого бинта. </a:t>
                      </a:r>
                      <a:r>
                        <a:rPr lang="ru-RU" sz="2000" dirty="0" smtClean="0">
                          <a:latin typeface="Times New Roman"/>
                          <a:ea typeface="Times New Roman"/>
                          <a:cs typeface="Times New Roman"/>
                        </a:rPr>
                        <a:t>  Тампонада </a:t>
                      </a:r>
                      <a:r>
                        <a:rPr lang="ru-RU" sz="2000" dirty="0">
                          <a:latin typeface="Times New Roman"/>
                          <a:ea typeface="Times New Roman"/>
                          <a:cs typeface="Times New Roman"/>
                        </a:rPr>
                        <a:t>раны: в рану плотно «набить» стерильный бинт, полотенце и т.д., затем прибинтовать к ране.</a:t>
                      </a:r>
                    </a:p>
                  </a:txBody>
                  <a:tcPr marL="9525" marR="9525" marT="9525" marB="9525">
                    <a:lnL>
                      <a:noFill/>
                    </a:lnL>
                    <a:lnR>
                      <a:noFill/>
                    </a:lnR>
                    <a:lnT>
                      <a:noFill/>
                    </a:lnT>
                    <a:lnB>
                      <a:noFill/>
                    </a:lnB>
                  </a:tcPr>
                </a:tc>
              </a:tr>
              <a:tr h="2453491">
                <a:tc>
                  <a:txBody>
                    <a:bodyPr/>
                    <a:lstStyle/>
                    <a:p>
                      <a:pPr>
                        <a:spcAft>
                          <a:spcPts val="0"/>
                        </a:spcAft>
                      </a:pPr>
                      <a:endParaRPr lang="ru-RU" sz="120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000" dirty="0" smtClean="0">
                          <a:latin typeface="Times New Roman"/>
                          <a:ea typeface="Times New Roman"/>
                          <a:cs typeface="Times New Roman"/>
                        </a:rPr>
                        <a:t>    Если </a:t>
                      </a:r>
                      <a:r>
                        <a:rPr lang="ru-RU" sz="2000" dirty="0">
                          <a:latin typeface="Times New Roman"/>
                          <a:ea typeface="Times New Roman"/>
                          <a:cs typeface="Times New Roman"/>
                        </a:rPr>
                        <a:t>давящая повязка промокает, поверх нее наложи еще несколько плотно свернутых салфеток и крепко надави ладонью поверх повязки.</a:t>
                      </a:r>
                    </a:p>
                  </a:txBody>
                  <a:tcPr marL="9525" marR="9525" marT="9525" marB="9525">
                    <a:lnL>
                      <a:noFill/>
                    </a:lnL>
                    <a:lnR>
                      <a:noFill/>
                    </a:lnR>
                    <a:lnT>
                      <a:noFill/>
                    </a:lnT>
                    <a:lnB>
                      <a:noFill/>
                    </a:lnB>
                  </a:tcPr>
                </a:tc>
              </a:tr>
            </a:tbl>
          </a:graphicData>
        </a:graphic>
      </p:graphicFrame>
      <p:pic>
        <p:nvPicPr>
          <p:cNvPr id="38914" name="Рисунок 2" descr="Untitled-38.jpg"/>
          <p:cNvPicPr>
            <a:picLocks noChangeAspect="1" noChangeArrowheads="1"/>
          </p:cNvPicPr>
          <p:nvPr/>
        </p:nvPicPr>
        <p:blipFill>
          <a:blip r:embed="rId2"/>
          <a:srcRect/>
          <a:stretch>
            <a:fillRect/>
          </a:stretch>
        </p:blipFill>
        <p:spPr bwMode="auto">
          <a:xfrm>
            <a:off x="214282" y="571483"/>
            <a:ext cx="4929222" cy="2857521"/>
          </a:xfrm>
          <a:prstGeom prst="rect">
            <a:avLst/>
          </a:prstGeom>
          <a:noFill/>
        </p:spPr>
      </p:pic>
      <p:pic>
        <p:nvPicPr>
          <p:cNvPr id="38913" name="Рисунок 3" descr="Untitled-40.jpg"/>
          <p:cNvPicPr>
            <a:picLocks noChangeAspect="1" noChangeArrowheads="1"/>
          </p:cNvPicPr>
          <p:nvPr/>
        </p:nvPicPr>
        <p:blipFill>
          <a:blip r:embed="rId3"/>
          <a:srcRect/>
          <a:stretch>
            <a:fillRect/>
          </a:stretch>
        </p:blipFill>
        <p:spPr bwMode="auto">
          <a:xfrm>
            <a:off x="357158" y="3714752"/>
            <a:ext cx="4857784" cy="2866608"/>
          </a:xfrm>
          <a:prstGeom prst="rect">
            <a:avLst/>
          </a:prstGeom>
          <a:noFill/>
        </p:spPr>
      </p:pic>
      <p:sp>
        <p:nvSpPr>
          <p:cNvPr id="38915" name="Rectangle 3"/>
          <p:cNvSpPr>
            <a:spLocks noChangeArrowheads="1"/>
          </p:cNvSpPr>
          <p:nvPr/>
        </p:nvSpPr>
        <p:spPr bwMode="auto">
          <a:xfrm>
            <a:off x="0" y="2"/>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rPr>
              <a:t>Наложить давящую повязку или выполнить тампонаду раны</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188643"/>
            <a:ext cx="8136904" cy="6032421"/>
          </a:xfrm>
          <a:prstGeom prst="rect">
            <a:avLst/>
          </a:prstGeom>
        </p:spPr>
        <p:txBody>
          <a:bodyPr wrap="square">
            <a:spAutoFit/>
          </a:bodyPr>
          <a:lstStyle/>
          <a:p>
            <a:pPr indent="342900" algn="just">
              <a:spcAft>
                <a:spcPts val="0"/>
              </a:spcAft>
            </a:pPr>
            <a:r>
              <a:rPr lang="ru-RU" b="1" i="1" dirty="0">
                <a:latin typeface="Arial" panose="020B0604020202020204" pitchFamily="34" charset="0"/>
                <a:ea typeface="Times New Roman" panose="02020603050405020304" pitchFamily="18" charset="0"/>
              </a:rPr>
              <a:t>Статья 31. Первая помощь</a:t>
            </a:r>
            <a:endParaRPr lang="ru-RU" dirty="0">
              <a:latin typeface="Arial" panose="020B0604020202020204" pitchFamily="34" charset="0"/>
              <a:ea typeface="Times New Roman" panose="02020603050405020304" pitchFamily="18" charset="0"/>
            </a:endParaRPr>
          </a:p>
          <a:p>
            <a:pPr indent="342900" algn="just">
              <a:spcAft>
                <a:spcPts val="0"/>
              </a:spcAft>
            </a:pPr>
            <a:r>
              <a:rPr lang="ru-RU" b="1" i="1" dirty="0">
                <a:latin typeface="Arial" panose="020B0604020202020204" pitchFamily="34" charset="0"/>
                <a:ea typeface="Times New Roman" panose="02020603050405020304" pitchFamily="18" charset="0"/>
              </a:rPr>
              <a:t> </a:t>
            </a:r>
            <a:endParaRPr lang="ru-RU" dirty="0">
              <a:latin typeface="Arial" panose="020B0604020202020204" pitchFamily="34" charset="0"/>
              <a:ea typeface="Times New Roman" panose="02020603050405020304" pitchFamily="18" charset="0"/>
            </a:endParaRPr>
          </a:p>
          <a:p>
            <a:pPr indent="342900" algn="just">
              <a:spcAft>
                <a:spcPts val="0"/>
              </a:spcAft>
            </a:pPr>
            <a:r>
              <a:rPr lang="ru-RU" sz="2000" b="1" i="1" dirty="0">
                <a:latin typeface="Arial" panose="020B0604020202020204" pitchFamily="34" charset="0"/>
                <a:ea typeface="Times New Roman" panose="02020603050405020304" pitchFamily="18" charset="0"/>
              </a:rPr>
              <a:t>1</a:t>
            </a:r>
            <a:r>
              <a:rPr lang="ru-RU" sz="2000" b="1" i="1" dirty="0">
                <a:solidFill>
                  <a:schemeClr val="accent5">
                    <a:lumMod val="75000"/>
                  </a:schemeClr>
                </a:solidFill>
                <a:latin typeface="Arial" panose="020B0604020202020204" pitchFamily="34" charset="0"/>
                <a:ea typeface="Times New Roman" panose="02020603050405020304" pitchFamily="18" charset="0"/>
              </a:rPr>
              <a:t>. Первая помощь до оказания медицинской помощи оказывается гражданам при несчастных случаях, травмах, отравлениях и других состояниях и заболеваниях, угрожающих их жизни и здоровью, лицами, обязанными оказывать первую помощь в соответствии с федеральным законом или со специальным правилом и имеющими соответствующую подготовку, в том числе </a:t>
            </a:r>
            <a:r>
              <a:rPr lang="ru-RU" sz="2000" b="1" i="1" dirty="0" smtClean="0">
                <a:solidFill>
                  <a:srgbClr val="C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сотрудниками полиции</a:t>
            </a:r>
            <a:r>
              <a:rPr lang="ru-RU" sz="2000" b="1" i="1" dirty="0" smtClean="0">
                <a:solidFill>
                  <a:schemeClr val="accent5">
                    <a:lumMod val="75000"/>
                  </a:schemeClr>
                </a:solidFill>
                <a:latin typeface="Arial" panose="020B0604020202020204" pitchFamily="34" charset="0"/>
                <a:ea typeface="Times New Roman" panose="02020603050405020304" pitchFamily="18" charset="0"/>
              </a:rPr>
              <a:t>, </a:t>
            </a:r>
            <a:r>
              <a:rPr lang="ru-RU" sz="2000" b="1" i="1" dirty="0">
                <a:solidFill>
                  <a:srgbClr val="C00000"/>
                </a:solidFill>
                <a:latin typeface="Arial" panose="020B0604020202020204" pitchFamily="34" charset="0"/>
                <a:ea typeface="Times New Roman" panose="02020603050405020304" pitchFamily="18" charset="0"/>
              </a:rPr>
              <a:t>сотрудниками, военнослужащими и работниками </a:t>
            </a:r>
            <a:r>
              <a:rPr lang="ru-RU" sz="2000" b="1" i="1" dirty="0" err="1" smtClean="0">
                <a:solidFill>
                  <a:srgbClr val="C00000"/>
                </a:solidFill>
                <a:latin typeface="Arial" panose="020B0604020202020204" pitchFamily="34" charset="0"/>
                <a:ea typeface="Times New Roman" panose="02020603050405020304" pitchFamily="18" charset="0"/>
              </a:rPr>
              <a:t>Госпожслужбы</a:t>
            </a:r>
            <a:r>
              <a:rPr lang="ru-RU" sz="2000" b="1" i="1" dirty="0">
                <a:solidFill>
                  <a:srgbClr val="C00000"/>
                </a:solidFill>
                <a:latin typeface="Arial" panose="020B0604020202020204" pitchFamily="34" charset="0"/>
                <a:ea typeface="Times New Roman" panose="02020603050405020304" pitchFamily="18" charset="0"/>
              </a:rPr>
              <a:t>, </a:t>
            </a:r>
            <a:r>
              <a:rPr lang="ru-RU" sz="2000" b="1" i="1" dirty="0" smtClean="0">
                <a:solidFill>
                  <a:srgbClr val="C00000"/>
                </a:solidFill>
                <a:latin typeface="Arial" panose="020B0604020202020204" pitchFamily="34" charset="0"/>
                <a:ea typeface="Times New Roman" panose="02020603050405020304" pitchFamily="18" charset="0"/>
              </a:rPr>
              <a:t>спасателями.</a:t>
            </a:r>
          </a:p>
          <a:p>
            <a:pPr indent="342900" algn="just">
              <a:spcAft>
                <a:spcPts val="0"/>
              </a:spcAft>
            </a:pPr>
            <a:r>
              <a:rPr lang="ru-RU" sz="2000" b="1" i="1" dirty="0" smtClean="0">
                <a:latin typeface="Arial" panose="020B0604020202020204" pitchFamily="34" charset="0"/>
                <a:ea typeface="Times New Roman" panose="02020603050405020304" pitchFamily="18" charset="0"/>
              </a:rPr>
              <a:t>2</a:t>
            </a:r>
            <a:r>
              <a:rPr lang="ru-RU" sz="2000" b="1" i="1" dirty="0">
                <a:latin typeface="Arial" panose="020B0604020202020204" pitchFamily="34" charset="0"/>
                <a:ea typeface="Times New Roman" panose="02020603050405020304" pitchFamily="18" charset="0"/>
              </a:rPr>
              <a:t>. Перечень состояний, при которых оказывается первая помощь, и перечень мероприятий по оказанию первой помощи утверждаются уполномоченным федеральным органом исполнительной </a:t>
            </a:r>
            <a:r>
              <a:rPr lang="ru-RU" sz="2000" b="1" i="1" dirty="0" smtClean="0">
                <a:latin typeface="Arial" panose="020B0604020202020204" pitchFamily="34" charset="0"/>
                <a:ea typeface="Times New Roman" panose="02020603050405020304" pitchFamily="18" charset="0"/>
              </a:rPr>
              <a:t>власти…..</a:t>
            </a:r>
            <a:endParaRPr lang="ru-RU" sz="2000" dirty="0">
              <a:latin typeface="Arial" panose="020B0604020202020204" pitchFamily="34" charset="0"/>
              <a:ea typeface="Times New Roman" panose="02020603050405020304" pitchFamily="18" charset="0"/>
            </a:endParaRPr>
          </a:p>
          <a:p>
            <a:pPr indent="342900" algn="just">
              <a:spcAft>
                <a:spcPts val="0"/>
              </a:spcAft>
            </a:pPr>
            <a:r>
              <a:rPr lang="ru-RU" b="1" i="1" dirty="0" smtClean="0">
                <a:solidFill>
                  <a:srgbClr val="008000"/>
                </a:solidFill>
                <a:latin typeface="Arial" panose="020B0604020202020204" pitchFamily="34" charset="0"/>
                <a:ea typeface="Times New Roman" panose="02020603050405020304" pitchFamily="18" charset="0"/>
              </a:rPr>
              <a:t>4</a:t>
            </a:r>
            <a:r>
              <a:rPr lang="ru-RU" b="1" i="1" dirty="0">
                <a:solidFill>
                  <a:srgbClr val="008000"/>
                </a:solidFill>
                <a:latin typeface="Arial" panose="020B0604020202020204" pitchFamily="34" charset="0"/>
                <a:ea typeface="Times New Roman" panose="02020603050405020304" pitchFamily="18" charset="0"/>
              </a:rPr>
              <a:t>. Водители транспортных средств и </a:t>
            </a:r>
            <a:r>
              <a:rPr lang="ru-RU" sz="2400" b="1" i="1" dirty="0">
                <a:solidFill>
                  <a:srgbClr val="008000"/>
                </a:solidFill>
                <a:latin typeface="Arial" panose="020B0604020202020204" pitchFamily="34" charset="0"/>
                <a:ea typeface="Times New Roman" panose="02020603050405020304" pitchFamily="18" charset="0"/>
              </a:rPr>
              <a:t>другие лица вправе оказывать первую помощь при наличии соответствующей подготовки и (или) навыков.</a:t>
            </a:r>
            <a:endParaRPr lang="ru-RU" sz="2400" dirty="0">
              <a:solidFill>
                <a:srgbClr val="008000"/>
              </a:solidFill>
              <a:latin typeface="Arial" panose="020B0604020202020204" pitchFamily="34" charset="0"/>
              <a:ea typeface="Times New Roman" panose="02020603050405020304" pitchFamily="18" charset="0"/>
            </a:endParaRPr>
          </a:p>
          <a:p>
            <a:pPr indent="342900" algn="just">
              <a:spcAft>
                <a:spcPts val="0"/>
              </a:spcAft>
            </a:pPr>
            <a:r>
              <a:rPr lang="ru-RU" b="1" i="1" dirty="0">
                <a:latin typeface="Arial" panose="020B0604020202020204" pitchFamily="34" charset="0"/>
                <a:ea typeface="Times New Roman" panose="02020603050405020304" pitchFamily="18" charset="0"/>
              </a:rPr>
              <a:t> </a:t>
            </a:r>
            <a:endParaRPr lang="ru-RU"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1883861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714612" y="1071547"/>
          <a:ext cx="6215106" cy="5143536"/>
        </p:xfrm>
        <a:graphic>
          <a:graphicData uri="http://schemas.openxmlformats.org/drawingml/2006/table">
            <a:tbl>
              <a:tblPr/>
              <a:tblGrid>
                <a:gridCol w="3107553"/>
                <a:gridCol w="3107553"/>
              </a:tblGrid>
              <a:tr h="5143536">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800" dirty="0">
                          <a:latin typeface="Times New Roman"/>
                          <a:ea typeface="Times New Roman"/>
                          <a:cs typeface="Times New Roman"/>
                        </a:rPr>
                        <a:t>Наложи жгут на мягкую подкладку (элементы одежды пострадавшего) выше раны и как можно ближе к ней. Подведи жгут под конечность и растяни.</a:t>
                      </a:r>
                    </a:p>
                  </a:txBody>
                  <a:tcPr marL="9525" marR="9525" marT="9525" marB="9525">
                    <a:lnL>
                      <a:noFill/>
                    </a:lnL>
                    <a:lnR>
                      <a:noFill/>
                    </a:lnR>
                    <a:lnT>
                      <a:noFill/>
                    </a:lnT>
                    <a:lnB>
                      <a:noFill/>
                    </a:lnB>
                  </a:tcPr>
                </a:tc>
              </a:tr>
            </a:tbl>
          </a:graphicData>
        </a:graphic>
      </p:graphicFrame>
      <p:sp>
        <p:nvSpPr>
          <p:cNvPr id="39938" name="Rectangle 2"/>
          <p:cNvSpPr>
            <a:spLocks noChangeArrowheads="1"/>
          </p:cNvSpPr>
          <p:nvPr/>
        </p:nvSpPr>
        <p:spPr bwMode="auto">
          <a:xfrm>
            <a:off x="0" y="4"/>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rPr>
              <a:t>Наложить кровоостанавливающий жгут</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rPr>
              <a:t>Жгут – крайняя мера временной остановки артериального кровотечения.</a:t>
            </a:r>
            <a:endParaRPr kumimoji="0" lang="ru-RU" sz="2000" b="0" i="0" u="none" strike="noStrike" cap="none" normalizeH="0" baseline="0" dirty="0" smtClean="0">
              <a:ln>
                <a:noFill/>
              </a:ln>
              <a:solidFill>
                <a:schemeClr val="tx1"/>
              </a:solidFill>
              <a:effectLst/>
              <a:latin typeface="Arial" pitchFamily="34" charset="0"/>
            </a:endParaRPr>
          </a:p>
        </p:txBody>
      </p:sp>
      <p:pic>
        <p:nvPicPr>
          <p:cNvPr id="39937" name="Рисунок 4" descr="Untitled-41.jpg"/>
          <p:cNvPicPr>
            <a:picLocks noChangeAspect="1" noChangeArrowheads="1"/>
          </p:cNvPicPr>
          <p:nvPr/>
        </p:nvPicPr>
        <p:blipFill>
          <a:blip r:embed="rId2"/>
          <a:srcRect/>
          <a:stretch>
            <a:fillRect/>
          </a:stretch>
        </p:blipFill>
        <p:spPr bwMode="auto">
          <a:xfrm>
            <a:off x="214288" y="1071549"/>
            <a:ext cx="5376985" cy="4929223"/>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881158" y="214294"/>
          <a:ext cx="7262842" cy="6101257"/>
        </p:xfrm>
        <a:graphic>
          <a:graphicData uri="http://schemas.openxmlformats.org/drawingml/2006/table">
            <a:tbl>
              <a:tblPr/>
              <a:tblGrid>
                <a:gridCol w="3631421"/>
                <a:gridCol w="3631421"/>
              </a:tblGrid>
              <a:tr h="3493771">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400" dirty="0" smtClean="0">
                          <a:latin typeface="Times New Roman"/>
                          <a:ea typeface="Times New Roman"/>
                          <a:cs typeface="Times New Roman"/>
                        </a:rPr>
                        <a:t>   Затяни </a:t>
                      </a:r>
                      <a:r>
                        <a:rPr lang="ru-RU" sz="2400" dirty="0">
                          <a:latin typeface="Times New Roman"/>
                          <a:ea typeface="Times New Roman"/>
                          <a:cs typeface="Times New Roman"/>
                        </a:rPr>
                        <a:t>первый виток жгута и проверь пульсацию сосудов ниже жгута или убедись, что кровотечение из раны прекратилось, а кожа ниже жгута побледнела</a:t>
                      </a:r>
                      <a:r>
                        <a:rPr lang="ru-RU" sz="2000" dirty="0" smtClean="0">
                          <a:latin typeface="Times New Roman"/>
                          <a:ea typeface="Times New Roman"/>
                          <a:cs typeface="Times New Roman"/>
                        </a:rPr>
                        <a:t>.</a:t>
                      </a:r>
                    </a:p>
                    <a:p>
                      <a:pPr>
                        <a:spcAft>
                          <a:spcPts val="0"/>
                        </a:spcAft>
                      </a:pPr>
                      <a:endParaRPr lang="ru-RU" sz="2000" dirty="0" smtClean="0">
                        <a:latin typeface="Times New Roman"/>
                        <a:ea typeface="Times New Roman"/>
                        <a:cs typeface="Times New Roman"/>
                      </a:endParaRPr>
                    </a:p>
                    <a:p>
                      <a:pPr>
                        <a:spcAft>
                          <a:spcPts val="0"/>
                        </a:spcAft>
                      </a:pPr>
                      <a:endParaRPr lang="ru-RU" sz="2000" dirty="0" smtClean="0">
                        <a:latin typeface="Times New Roman"/>
                        <a:ea typeface="Times New Roman"/>
                        <a:cs typeface="Times New Roman"/>
                      </a:endParaRPr>
                    </a:p>
                    <a:p>
                      <a:pPr>
                        <a:spcAft>
                          <a:spcPts val="0"/>
                        </a:spcAft>
                      </a:pPr>
                      <a:endParaRPr lang="ru-RU" sz="2000" dirty="0">
                        <a:latin typeface="Times New Roman"/>
                        <a:ea typeface="Times New Roman"/>
                        <a:cs typeface="Times New Roman"/>
                      </a:endParaRPr>
                    </a:p>
                  </a:txBody>
                  <a:tcPr marL="9525" marR="9525" marT="9525" marB="9525">
                    <a:lnL>
                      <a:noFill/>
                    </a:lnL>
                    <a:lnR>
                      <a:noFill/>
                    </a:lnR>
                    <a:lnT>
                      <a:noFill/>
                    </a:lnT>
                    <a:lnB>
                      <a:noFill/>
                    </a:lnB>
                  </a:tcPr>
                </a:tc>
              </a:tr>
              <a:tr h="2607487">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400" dirty="0" smtClean="0">
                          <a:latin typeface="Times New Roman"/>
                          <a:ea typeface="Times New Roman"/>
                          <a:cs typeface="Times New Roman"/>
                        </a:rPr>
                        <a:t>Наложи </a:t>
                      </a:r>
                      <a:r>
                        <a:rPr lang="ru-RU" sz="2400" dirty="0">
                          <a:latin typeface="Times New Roman"/>
                          <a:ea typeface="Times New Roman"/>
                          <a:cs typeface="Times New Roman"/>
                        </a:rPr>
                        <a:t>последующие витки жгута с меньшим усилием, накладывая их по восходящей спирали и захватывая предыдущий виток.</a:t>
                      </a:r>
                    </a:p>
                  </a:txBody>
                  <a:tcPr marL="9525" marR="9525" marT="9525" marB="9525">
                    <a:lnL>
                      <a:noFill/>
                    </a:lnL>
                    <a:lnR>
                      <a:noFill/>
                    </a:lnR>
                    <a:lnT>
                      <a:noFill/>
                    </a:lnT>
                    <a:lnB>
                      <a:noFill/>
                    </a:lnB>
                  </a:tcPr>
                </a:tc>
              </a:tr>
            </a:tbl>
          </a:graphicData>
        </a:graphic>
      </p:graphicFrame>
      <p:pic>
        <p:nvPicPr>
          <p:cNvPr id="40962" name="Рисунок 5" descr="Untitled-42.jpg"/>
          <p:cNvPicPr>
            <a:picLocks noChangeAspect="1" noChangeArrowheads="1"/>
          </p:cNvPicPr>
          <p:nvPr/>
        </p:nvPicPr>
        <p:blipFill>
          <a:blip r:embed="rId2"/>
          <a:srcRect/>
          <a:stretch>
            <a:fillRect/>
          </a:stretch>
        </p:blipFill>
        <p:spPr bwMode="auto">
          <a:xfrm>
            <a:off x="285720" y="142855"/>
            <a:ext cx="4286280" cy="3469775"/>
          </a:xfrm>
          <a:prstGeom prst="rect">
            <a:avLst/>
          </a:prstGeom>
          <a:noFill/>
        </p:spPr>
      </p:pic>
      <p:pic>
        <p:nvPicPr>
          <p:cNvPr id="40961" name="Рисунок 6" descr="Untitled-43.jpg"/>
          <p:cNvPicPr>
            <a:picLocks noChangeAspect="1" noChangeArrowheads="1"/>
          </p:cNvPicPr>
          <p:nvPr/>
        </p:nvPicPr>
        <p:blipFill>
          <a:blip r:embed="rId3"/>
          <a:srcRect/>
          <a:stretch>
            <a:fillRect/>
          </a:stretch>
        </p:blipFill>
        <p:spPr bwMode="auto">
          <a:xfrm>
            <a:off x="285720" y="3714755"/>
            <a:ext cx="4357718" cy="2928199"/>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500166" y="1357297"/>
          <a:ext cx="7334280" cy="5357851"/>
        </p:xfrm>
        <a:graphic>
          <a:graphicData uri="http://schemas.openxmlformats.org/drawingml/2006/table">
            <a:tbl>
              <a:tblPr/>
              <a:tblGrid>
                <a:gridCol w="3667140"/>
                <a:gridCol w="3667140"/>
              </a:tblGrid>
              <a:tr h="5357851">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800" dirty="0">
                          <a:latin typeface="Times New Roman"/>
                          <a:ea typeface="Times New Roman"/>
                          <a:cs typeface="Times New Roman"/>
                        </a:rPr>
                        <a:t>Вложи записку с указанием даты и точного времени под жгут. Не закрывай жгут повязкой или шиной. На видном месте — на лбу — сделай надпись «Жгут» (маркером).</a:t>
                      </a:r>
                    </a:p>
                  </a:txBody>
                  <a:tcPr marL="9525" marR="9525" marT="9525" marB="9525">
                    <a:lnL>
                      <a:noFill/>
                    </a:lnL>
                    <a:lnR>
                      <a:noFill/>
                    </a:lnR>
                    <a:lnT>
                      <a:noFill/>
                    </a:lnT>
                    <a:lnB>
                      <a:noFill/>
                    </a:lnB>
                  </a:tcPr>
                </a:tc>
              </a:tr>
            </a:tbl>
          </a:graphicData>
        </a:graphic>
      </p:graphicFrame>
      <p:pic>
        <p:nvPicPr>
          <p:cNvPr id="41985" name="Рисунок 7" descr="Untitled-44.jpg"/>
          <p:cNvPicPr>
            <a:picLocks noChangeAspect="1" noChangeArrowheads="1"/>
          </p:cNvPicPr>
          <p:nvPr/>
        </p:nvPicPr>
        <p:blipFill>
          <a:blip r:embed="rId3"/>
          <a:srcRect/>
          <a:stretch>
            <a:fillRect/>
          </a:stretch>
        </p:blipFill>
        <p:spPr bwMode="auto">
          <a:xfrm>
            <a:off x="142844" y="1928801"/>
            <a:ext cx="4508532" cy="3929091"/>
          </a:xfrm>
          <a:prstGeom prst="rect">
            <a:avLst/>
          </a:prstGeom>
          <a:noFill/>
        </p:spPr>
      </p:pic>
      <p:sp>
        <p:nvSpPr>
          <p:cNvPr id="41986" name="Rectangle 2"/>
          <p:cNvSpPr>
            <a:spLocks noChangeArrowheads="1"/>
          </p:cNvSpPr>
          <p:nvPr/>
        </p:nvSpPr>
        <p:spPr bwMode="auto">
          <a:xfrm>
            <a:off x="0" y="2"/>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1200" b="0" i="0" u="none" strike="noStrike" cap="none" normalizeH="0" baseline="0" dirty="0" smtClean="0">
                <a:ln>
                  <a:noFill/>
                </a:ln>
                <a:solidFill>
                  <a:schemeClr val="tx1"/>
                </a:solidFill>
                <a:effectLst/>
                <a:latin typeface="Arial" pitchFamily="34" charset="0"/>
                <a:ea typeface="Times New Roman" pitchFamily="18" charset="0"/>
              </a:rPr>
            </a:br>
            <a:r>
              <a:rPr kumimoji="0" lang="ru-RU" sz="2400" b="0" i="0" u="none" strike="noStrike" cap="none" normalizeH="0" baseline="0" dirty="0" smtClean="0">
                <a:ln>
                  <a:noFill/>
                </a:ln>
                <a:solidFill>
                  <a:schemeClr val="tx1"/>
                </a:solidFill>
                <a:effectLst/>
                <a:latin typeface="Arial" pitchFamily="34" charset="0"/>
                <a:ea typeface="Times New Roman" pitchFamily="18" charset="0"/>
              </a:rPr>
              <a:t>Срок нахождения жгута на конечности 1 час, по истечении которого жгут следует ослабить на 10–15 минут, предварительно зажав сосуд, и снова затянуть, но не более чем на 20–30 минут.</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2" y="1142985"/>
          <a:ext cx="8667768" cy="5505451"/>
        </p:xfrm>
        <a:graphic>
          <a:graphicData uri="http://schemas.openxmlformats.org/drawingml/2006/table">
            <a:tbl>
              <a:tblPr/>
              <a:tblGrid>
                <a:gridCol w="5000660"/>
                <a:gridCol w="3667108"/>
              </a:tblGrid>
              <a:tr h="5505451">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400" dirty="0">
                          <a:latin typeface="Times New Roman"/>
                          <a:ea typeface="Times New Roman"/>
                          <a:cs typeface="Times New Roman"/>
                        </a:rPr>
                        <a:t>Наложи жгут-закрутку (турникет) из </a:t>
                      </a:r>
                      <a:r>
                        <a:rPr lang="ru-RU" sz="2400" dirty="0" err="1">
                          <a:latin typeface="Times New Roman"/>
                          <a:ea typeface="Times New Roman"/>
                          <a:cs typeface="Times New Roman"/>
                        </a:rPr>
                        <a:t>узкосложенного</a:t>
                      </a:r>
                      <a:r>
                        <a:rPr lang="ru-RU" sz="2400" dirty="0">
                          <a:latin typeface="Times New Roman"/>
                          <a:ea typeface="Times New Roman"/>
                          <a:cs typeface="Times New Roman"/>
                        </a:rPr>
                        <a:t> подручного материала (ткани, косынки, веревки) вокруг конечности выше раны поверх одежды или подложив ткань на кожу и завяжи концы его узлом так, чтобы образовалась петля. Вставь в петлю палку (или другой подобный предмет) так, чтобы она находилась под узлом.</a:t>
                      </a:r>
                    </a:p>
                  </a:txBody>
                  <a:tcPr marL="9525" marR="9525" marT="9525" marB="9525">
                    <a:lnL>
                      <a:noFill/>
                    </a:lnL>
                    <a:lnR>
                      <a:noFill/>
                    </a:lnR>
                    <a:lnT>
                      <a:noFill/>
                    </a:lnT>
                    <a:lnB>
                      <a:noFill/>
                    </a:lnB>
                  </a:tcPr>
                </a:tc>
              </a:tr>
            </a:tbl>
          </a:graphicData>
        </a:graphic>
      </p:graphicFrame>
      <p:sp>
        <p:nvSpPr>
          <p:cNvPr id="43010" name="Rectangle 2"/>
          <p:cNvSpPr>
            <a:spLocks noChangeArrowheads="1"/>
          </p:cNvSpPr>
          <p:nvPr/>
        </p:nvSpPr>
        <p:spPr bwMode="auto">
          <a:xfrm>
            <a:off x="428596" y="285728"/>
            <a:ext cx="7572428" cy="8463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Остановка наружного кровотечения жгутом-закруткой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3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a:t>
            </a:r>
            <a:r>
              <a:rPr kumimoji="0" lang="ru-RU" b="0" i="0" u="none" strike="noStrike" cap="none" normalizeH="0" baseline="0" dirty="0" smtClean="0">
                <a:ln>
                  <a:noFill/>
                </a:ln>
                <a:solidFill>
                  <a:schemeClr val="tx1"/>
                </a:solidFill>
                <a:effectLst/>
                <a:latin typeface="Arial" pitchFamily="34" charset="0"/>
                <a:ea typeface="Times New Roman" pitchFamily="18" charset="0"/>
              </a:rPr>
              <a:t>Более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травматичный</a:t>
            </a:r>
            <a:r>
              <a:rPr kumimoji="0" lang="ru-RU" b="0" i="0" u="none" strike="noStrike" cap="none" normalizeH="0" baseline="0" dirty="0" smtClean="0">
                <a:ln>
                  <a:noFill/>
                </a:ln>
                <a:solidFill>
                  <a:schemeClr val="tx1"/>
                </a:solidFill>
                <a:effectLst/>
                <a:latin typeface="Arial" pitchFamily="34" charset="0"/>
                <a:ea typeface="Times New Roman" pitchFamily="18" charset="0"/>
              </a:rPr>
              <a:t> способ временной остановки кровотечения!)</a:t>
            </a:r>
            <a:endParaRPr kumimoji="0" lang="ru-RU" b="0" i="0" u="none" strike="noStrike" cap="none" normalizeH="0" baseline="0" dirty="0" smtClean="0">
              <a:ln>
                <a:noFill/>
              </a:ln>
              <a:solidFill>
                <a:schemeClr val="tx1"/>
              </a:solidFill>
              <a:effectLst/>
              <a:latin typeface="Arial" pitchFamily="34" charset="0"/>
            </a:endParaRPr>
          </a:p>
        </p:txBody>
      </p:sp>
      <p:pic>
        <p:nvPicPr>
          <p:cNvPr id="43009" name="Рисунок 8" descr="Untitled-45.jpg"/>
          <p:cNvPicPr>
            <a:picLocks noChangeAspect="1" noChangeArrowheads="1"/>
          </p:cNvPicPr>
          <p:nvPr/>
        </p:nvPicPr>
        <p:blipFill>
          <a:blip r:embed="rId2"/>
          <a:srcRect/>
          <a:stretch>
            <a:fillRect/>
          </a:stretch>
        </p:blipFill>
        <p:spPr bwMode="auto">
          <a:xfrm>
            <a:off x="142849" y="1285860"/>
            <a:ext cx="4806255" cy="5143536"/>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57159" y="214289"/>
          <a:ext cx="8596330" cy="8312067"/>
        </p:xfrm>
        <a:graphic>
          <a:graphicData uri="http://schemas.openxmlformats.org/drawingml/2006/table">
            <a:tbl>
              <a:tblPr/>
              <a:tblGrid>
                <a:gridCol w="3857651"/>
                <a:gridCol w="4738679"/>
              </a:tblGrid>
              <a:tr h="3737611">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800" dirty="0">
                          <a:latin typeface="Times New Roman"/>
                          <a:ea typeface="Times New Roman"/>
                          <a:cs typeface="Times New Roman"/>
                        </a:rPr>
                        <a:t>Вращая палку, затяни жгут-закрутку (турникет) до прекращения кровотечения</a:t>
                      </a:r>
                      <a:r>
                        <a:rPr lang="ru-RU" sz="2800" dirty="0" smtClean="0">
                          <a:latin typeface="Times New Roman"/>
                          <a:ea typeface="Times New Roman"/>
                          <a:cs typeface="Times New Roman"/>
                        </a:rPr>
                        <a:t>.</a:t>
                      </a:r>
                    </a:p>
                    <a:p>
                      <a:pPr>
                        <a:spcAft>
                          <a:spcPts val="0"/>
                        </a:spcAft>
                      </a:pPr>
                      <a:endParaRPr lang="ru-RU" sz="2000" dirty="0" smtClean="0">
                        <a:latin typeface="Times New Roman"/>
                        <a:ea typeface="Times New Roman"/>
                        <a:cs typeface="Times New Roman"/>
                      </a:endParaRPr>
                    </a:p>
                    <a:p>
                      <a:pPr>
                        <a:spcAft>
                          <a:spcPts val="0"/>
                        </a:spcAft>
                      </a:pPr>
                      <a:endParaRPr lang="ru-RU" sz="2000" dirty="0" smtClean="0">
                        <a:latin typeface="Times New Roman"/>
                        <a:ea typeface="Times New Roman"/>
                        <a:cs typeface="Times New Roman"/>
                      </a:endParaRPr>
                    </a:p>
                    <a:p>
                      <a:pPr>
                        <a:spcAft>
                          <a:spcPts val="0"/>
                        </a:spcAft>
                      </a:pPr>
                      <a:endParaRPr lang="ru-RU" sz="2000" dirty="0" smtClean="0">
                        <a:latin typeface="Times New Roman"/>
                        <a:ea typeface="Times New Roman"/>
                        <a:cs typeface="Times New Roman"/>
                      </a:endParaRPr>
                    </a:p>
                    <a:p>
                      <a:pPr>
                        <a:spcAft>
                          <a:spcPts val="0"/>
                        </a:spcAft>
                      </a:pPr>
                      <a:endParaRPr lang="ru-RU" sz="2000" dirty="0" smtClean="0">
                        <a:latin typeface="Times New Roman"/>
                        <a:ea typeface="Times New Roman"/>
                        <a:cs typeface="Times New Roman"/>
                      </a:endParaRPr>
                    </a:p>
                    <a:p>
                      <a:pPr>
                        <a:spcAft>
                          <a:spcPts val="0"/>
                        </a:spcAft>
                      </a:pPr>
                      <a:endParaRPr lang="ru-RU" sz="2000" dirty="0" smtClean="0">
                        <a:latin typeface="Times New Roman"/>
                        <a:ea typeface="Times New Roman"/>
                        <a:cs typeface="Times New Roman"/>
                      </a:endParaRPr>
                    </a:p>
                    <a:p>
                      <a:pPr>
                        <a:spcAft>
                          <a:spcPts val="0"/>
                        </a:spcAft>
                      </a:pPr>
                      <a:endParaRPr lang="ru-RU" sz="2000" dirty="0" smtClean="0">
                        <a:latin typeface="Times New Roman"/>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2000" dirty="0" smtClean="0">
                        <a:latin typeface="Times New Roman"/>
                        <a:ea typeface="Times New Roman"/>
                        <a:cs typeface="Times New Roman"/>
                      </a:endParaRPr>
                    </a:p>
                    <a:p>
                      <a:pPr>
                        <a:spcAft>
                          <a:spcPts val="0"/>
                        </a:spcAft>
                      </a:pPr>
                      <a:endParaRPr lang="ru-RU" sz="2000" dirty="0">
                        <a:latin typeface="Times New Roman"/>
                        <a:ea typeface="Times New Roman"/>
                        <a:cs typeface="Times New Roman"/>
                      </a:endParaRPr>
                    </a:p>
                  </a:txBody>
                  <a:tcPr marL="9525" marR="9525" marT="9525" marB="9525">
                    <a:lnL>
                      <a:noFill/>
                    </a:lnL>
                    <a:lnR>
                      <a:noFill/>
                    </a:lnR>
                    <a:lnT>
                      <a:noFill/>
                    </a:lnT>
                    <a:lnB>
                      <a:noFill/>
                    </a:lnB>
                  </a:tcPr>
                </a:tc>
              </a:tr>
              <a:tr h="4574456">
                <a:tc>
                  <a:txBody>
                    <a:bodyPr/>
                    <a:lstStyle/>
                    <a:p>
                      <a:pPr>
                        <a:spcAft>
                          <a:spcPts val="0"/>
                        </a:spcAft>
                      </a:pPr>
                      <a:endParaRPr lang="ru-RU" sz="120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400" dirty="0">
                          <a:latin typeface="Times New Roman"/>
                          <a:ea typeface="Times New Roman"/>
                          <a:cs typeface="Times New Roman"/>
                        </a:rPr>
                        <a:t>Закрепи палку бинтом во избежание ее раскручивания</a:t>
                      </a:r>
                      <a:r>
                        <a:rPr lang="ru-RU" sz="2400" b="1" i="1" dirty="0">
                          <a:latin typeface="Times New Roman"/>
                          <a:ea typeface="Times New Roman"/>
                          <a:cs typeface="Times New Roman"/>
                        </a:rPr>
                        <a:t>. Каждые 15 минут ослабляй жгут во избежание </a:t>
                      </a:r>
                      <a:r>
                        <a:rPr lang="ru-RU" sz="2400" dirty="0">
                          <a:latin typeface="Times New Roman"/>
                          <a:ea typeface="Times New Roman"/>
                          <a:cs typeface="Times New Roman"/>
                        </a:rPr>
                        <a:t>омертвения тканей конечности. Если кровотечение не возобновляется, оставь жгут распущенным, но не снимай его на случай возникновения повторного кровотечения.</a:t>
                      </a:r>
                    </a:p>
                  </a:txBody>
                  <a:tcPr marL="9525" marR="9525" marT="9525" marB="9525">
                    <a:lnL>
                      <a:noFill/>
                    </a:lnL>
                    <a:lnR>
                      <a:noFill/>
                    </a:lnR>
                    <a:lnT>
                      <a:noFill/>
                    </a:lnT>
                    <a:lnB>
                      <a:noFill/>
                    </a:lnB>
                  </a:tcPr>
                </a:tc>
              </a:tr>
            </a:tbl>
          </a:graphicData>
        </a:graphic>
      </p:graphicFrame>
      <p:pic>
        <p:nvPicPr>
          <p:cNvPr id="44034" name="Рисунок 9" descr="Untitled-46.jpg"/>
          <p:cNvPicPr>
            <a:picLocks noChangeAspect="1" noChangeArrowheads="1"/>
          </p:cNvPicPr>
          <p:nvPr/>
        </p:nvPicPr>
        <p:blipFill>
          <a:blip r:embed="rId2"/>
          <a:srcRect/>
          <a:stretch>
            <a:fillRect/>
          </a:stretch>
        </p:blipFill>
        <p:spPr bwMode="auto">
          <a:xfrm>
            <a:off x="142845" y="142855"/>
            <a:ext cx="3929090" cy="3000396"/>
          </a:xfrm>
          <a:prstGeom prst="rect">
            <a:avLst/>
          </a:prstGeom>
          <a:noFill/>
        </p:spPr>
      </p:pic>
      <p:pic>
        <p:nvPicPr>
          <p:cNvPr id="44033" name="Рисунок 10" descr="Untitled-47.jpg"/>
          <p:cNvPicPr>
            <a:picLocks noChangeAspect="1" noChangeArrowheads="1"/>
          </p:cNvPicPr>
          <p:nvPr/>
        </p:nvPicPr>
        <p:blipFill>
          <a:blip r:embed="rId3"/>
          <a:srcRect/>
          <a:stretch>
            <a:fillRect/>
          </a:stretch>
        </p:blipFill>
        <p:spPr bwMode="auto">
          <a:xfrm>
            <a:off x="142844" y="3286128"/>
            <a:ext cx="3786214" cy="2819521"/>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20" y="4572009"/>
          <a:ext cx="8715436" cy="2438403"/>
        </p:xfrm>
        <a:graphic>
          <a:graphicData uri="http://schemas.openxmlformats.org/drawingml/2006/table">
            <a:tbl>
              <a:tblPr/>
              <a:tblGrid>
                <a:gridCol w="214314"/>
                <a:gridCol w="8501122"/>
              </a:tblGrid>
              <a:tr h="2438403">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800" dirty="0">
                          <a:latin typeface="Times New Roman"/>
                          <a:ea typeface="Times New Roman"/>
                          <a:cs typeface="Times New Roman"/>
                        </a:rPr>
                        <a:t>Обеспечь свою безопасность. Надень сухие перчатки (резиновые, шерстяные, кожаные и т.п.), резиновые сапоги. По возможности отключи источник тока. При подходе к пострадавшему по земле иди мелкими, не более 10 см, шагами.</a:t>
                      </a:r>
                    </a:p>
                  </a:txBody>
                  <a:tcPr marL="9525" marR="9525" marT="9525" marB="9525">
                    <a:lnL>
                      <a:noFill/>
                    </a:lnL>
                    <a:lnR>
                      <a:noFill/>
                    </a:lnR>
                    <a:lnT>
                      <a:noFill/>
                    </a:lnT>
                    <a:lnB>
                      <a:noFill/>
                    </a:lnB>
                  </a:tcPr>
                </a:tc>
              </a:tr>
            </a:tbl>
          </a:graphicData>
        </a:graphic>
      </p:graphicFrame>
      <p:sp>
        <p:nvSpPr>
          <p:cNvPr id="48130" name="Rectangle 2"/>
          <p:cNvSpPr>
            <a:spLocks noChangeArrowheads="1"/>
          </p:cNvSpPr>
          <p:nvPr/>
        </p:nvSpPr>
        <p:spPr bwMode="auto">
          <a:xfrm>
            <a:off x="0" y="357166"/>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ea typeface="Times New Roman" pitchFamily="18" charset="0"/>
              </a:rPr>
              <a:t>Первая помощь при поражении электрическим током</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48129" name="Рисунок 1" descr="Untitled-83.jpg"/>
          <p:cNvPicPr>
            <a:picLocks noChangeAspect="1" noChangeArrowheads="1"/>
          </p:cNvPicPr>
          <p:nvPr/>
        </p:nvPicPr>
        <p:blipFill>
          <a:blip r:embed="rId2"/>
          <a:srcRect/>
          <a:stretch>
            <a:fillRect/>
          </a:stretch>
        </p:blipFill>
        <p:spPr bwMode="auto">
          <a:xfrm>
            <a:off x="214282" y="1071549"/>
            <a:ext cx="6500858" cy="3643339"/>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4" y="4643447"/>
          <a:ext cx="8429684" cy="2665408"/>
        </p:xfrm>
        <a:graphic>
          <a:graphicData uri="http://schemas.openxmlformats.org/drawingml/2006/table">
            <a:tbl>
              <a:tblPr/>
              <a:tblGrid>
                <a:gridCol w="147889"/>
                <a:gridCol w="8281795"/>
              </a:tblGrid>
              <a:tr h="2152651">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800" dirty="0">
                          <a:latin typeface="Times New Roman"/>
                          <a:ea typeface="Times New Roman"/>
                          <a:cs typeface="Times New Roman"/>
                        </a:rPr>
                        <a:t>Сбрось с пострадавшего провод сухим </a:t>
                      </a:r>
                      <a:r>
                        <a:rPr lang="ru-RU" sz="2800" dirty="0" err="1">
                          <a:latin typeface="Times New Roman"/>
                          <a:ea typeface="Times New Roman"/>
                          <a:cs typeface="Times New Roman"/>
                        </a:rPr>
                        <a:t>токонепроводящим</a:t>
                      </a:r>
                      <a:r>
                        <a:rPr lang="ru-RU" sz="2800" dirty="0">
                          <a:latin typeface="Times New Roman"/>
                          <a:ea typeface="Times New Roman"/>
                          <a:cs typeface="Times New Roman"/>
                        </a:rPr>
                        <a:t> предметом (палка, пластик). Оттащи пострадавшего за одежду не менее чем на 10 метров от места касания проводом земли или от оборудования, находящегося под напряжением.</a:t>
                      </a:r>
                    </a:p>
                  </a:txBody>
                  <a:tcPr marL="9525" marR="9525" marT="9525" marB="9525">
                    <a:lnL>
                      <a:noFill/>
                    </a:lnL>
                    <a:lnR>
                      <a:noFill/>
                    </a:lnR>
                    <a:lnT>
                      <a:noFill/>
                    </a:lnT>
                    <a:lnB>
                      <a:noFill/>
                    </a:lnB>
                  </a:tcPr>
                </a:tc>
              </a:tr>
              <a:tr h="512759">
                <a:tc gridSpan="2">
                  <a:txBody>
                    <a:bodyPr/>
                    <a:lstStyle/>
                    <a:p>
                      <a:pPr>
                        <a:spcAft>
                          <a:spcPts val="1200"/>
                        </a:spcAft>
                      </a:pPr>
                      <a:r>
                        <a:rPr lang="ru-RU" sz="1600" dirty="0">
                          <a:latin typeface="Times New Roman"/>
                          <a:ea typeface="Times New Roman"/>
                          <a:cs typeface="Times New Roman"/>
                        </a:rPr>
                        <a:t/>
                      </a:r>
                      <a:br>
                        <a:rPr lang="ru-RU" sz="1600" dirty="0">
                          <a:latin typeface="Times New Roman"/>
                          <a:ea typeface="Times New Roman"/>
                          <a:cs typeface="Times New Roman"/>
                        </a:rPr>
                      </a:br>
                      <a:r>
                        <a:rPr lang="ru-RU" sz="1600" dirty="0">
                          <a:latin typeface="Times New Roman"/>
                          <a:ea typeface="Times New Roman"/>
                          <a:cs typeface="Times New Roman"/>
                        </a:rPr>
                        <a:t>Вызови (самостоятельно или с помощью окружающих) «скорую помощь».</a:t>
                      </a:r>
                    </a:p>
                  </a:txBody>
                  <a:tcPr marL="9525" marR="9525" marT="9525" marB="9525" anchor="ctr">
                    <a:lnL>
                      <a:noFill/>
                    </a:lnL>
                    <a:lnR>
                      <a:noFill/>
                    </a:lnR>
                    <a:lnT>
                      <a:noFill/>
                    </a:lnT>
                    <a:lnB>
                      <a:noFill/>
                    </a:lnB>
                  </a:tcPr>
                </a:tc>
                <a:tc hMerge="1">
                  <a:txBody>
                    <a:bodyPr/>
                    <a:lstStyle/>
                    <a:p>
                      <a:endParaRPr lang="ru-RU"/>
                    </a:p>
                  </a:txBody>
                  <a:tcPr/>
                </a:tc>
              </a:tr>
            </a:tbl>
          </a:graphicData>
        </a:graphic>
      </p:graphicFrame>
      <p:pic>
        <p:nvPicPr>
          <p:cNvPr id="49153" name="Рисунок 2" descr="Untitled-84.jpg"/>
          <p:cNvPicPr>
            <a:picLocks noChangeAspect="1" noChangeArrowheads="1"/>
          </p:cNvPicPr>
          <p:nvPr/>
        </p:nvPicPr>
        <p:blipFill>
          <a:blip r:embed="rId2"/>
          <a:srcRect/>
          <a:stretch>
            <a:fillRect/>
          </a:stretch>
        </p:blipFill>
        <p:spPr bwMode="auto">
          <a:xfrm>
            <a:off x="500034" y="285728"/>
            <a:ext cx="7858180" cy="4286256"/>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488" y="1"/>
          <a:ext cx="6096000" cy="6196707"/>
        </p:xfrm>
        <a:graphic>
          <a:graphicData uri="http://schemas.openxmlformats.org/drawingml/2006/table">
            <a:tbl>
              <a:tblPr/>
              <a:tblGrid>
                <a:gridCol w="2286016"/>
                <a:gridCol w="3809984"/>
              </a:tblGrid>
              <a:tr h="3286124">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800" dirty="0">
                          <a:latin typeface="Times New Roman"/>
                          <a:ea typeface="Times New Roman"/>
                          <a:cs typeface="Times New Roman"/>
                        </a:rPr>
                        <a:t>Определи наличие пульса на сонной артерии, реакции зрачков на свет, самостоятельного дыхания.</a:t>
                      </a:r>
                    </a:p>
                  </a:txBody>
                  <a:tcPr marL="9525" marR="9525" marT="9525" marB="9525">
                    <a:lnL>
                      <a:noFill/>
                    </a:lnL>
                    <a:lnR>
                      <a:noFill/>
                    </a:lnR>
                    <a:lnT>
                      <a:noFill/>
                    </a:lnT>
                    <a:lnB>
                      <a:noFill/>
                    </a:lnB>
                  </a:tcPr>
                </a:tc>
              </a:tr>
              <a:tr h="2910583">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800" dirty="0">
                          <a:latin typeface="Times New Roman"/>
                          <a:ea typeface="Times New Roman"/>
                          <a:cs typeface="Times New Roman"/>
                        </a:rPr>
                        <a:t>При отсутствии признаков жизни проведи сердечно-легочную реанимацию.</a:t>
                      </a:r>
                    </a:p>
                  </a:txBody>
                  <a:tcPr marL="9525" marR="9525" marT="9525" marB="9525">
                    <a:lnL>
                      <a:noFill/>
                    </a:lnL>
                    <a:lnR>
                      <a:noFill/>
                    </a:lnR>
                    <a:lnT>
                      <a:noFill/>
                    </a:lnT>
                    <a:lnB>
                      <a:noFill/>
                    </a:lnB>
                  </a:tcPr>
                </a:tc>
              </a:tr>
            </a:tbl>
          </a:graphicData>
        </a:graphic>
      </p:graphicFrame>
      <p:pic>
        <p:nvPicPr>
          <p:cNvPr id="51202" name="Рисунок 3" descr="Untitled-85.jpg"/>
          <p:cNvPicPr>
            <a:picLocks noChangeAspect="1" noChangeArrowheads="1"/>
          </p:cNvPicPr>
          <p:nvPr/>
        </p:nvPicPr>
        <p:blipFill>
          <a:blip r:embed="rId2"/>
          <a:srcRect/>
          <a:stretch>
            <a:fillRect/>
          </a:stretch>
        </p:blipFill>
        <p:spPr bwMode="auto">
          <a:xfrm>
            <a:off x="142844" y="3"/>
            <a:ext cx="4839500" cy="3214687"/>
          </a:xfrm>
          <a:prstGeom prst="rect">
            <a:avLst/>
          </a:prstGeom>
          <a:noFill/>
        </p:spPr>
      </p:pic>
      <p:pic>
        <p:nvPicPr>
          <p:cNvPr id="51201" name="Рисунок 4" descr="Untitled-86.jpg"/>
          <p:cNvPicPr>
            <a:picLocks noChangeAspect="1" noChangeArrowheads="1"/>
          </p:cNvPicPr>
          <p:nvPr/>
        </p:nvPicPr>
        <p:blipFill>
          <a:blip r:embed="rId3"/>
          <a:srcRect/>
          <a:stretch>
            <a:fillRect/>
          </a:stretch>
        </p:blipFill>
        <p:spPr bwMode="auto">
          <a:xfrm>
            <a:off x="142844" y="3368201"/>
            <a:ext cx="4857784" cy="3232635"/>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488" y="214289"/>
          <a:ext cx="6096000" cy="6215107"/>
        </p:xfrm>
        <a:graphic>
          <a:graphicData uri="http://schemas.openxmlformats.org/drawingml/2006/table">
            <a:tbl>
              <a:tblPr/>
              <a:tblGrid>
                <a:gridCol w="2571768"/>
                <a:gridCol w="3524232"/>
              </a:tblGrid>
              <a:tr h="3107553">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800" dirty="0">
                          <a:latin typeface="Times New Roman"/>
                          <a:ea typeface="Times New Roman"/>
                          <a:cs typeface="Times New Roman"/>
                        </a:rPr>
                        <a:t>При восстановлении самостоятельного дыхания и сердцебиения придай пострадавшему устойчивое боковое положение.</a:t>
                      </a:r>
                    </a:p>
                  </a:txBody>
                  <a:tcPr marL="9525" marR="9525" marT="9525" marB="9525">
                    <a:lnL>
                      <a:noFill/>
                    </a:lnL>
                    <a:lnR>
                      <a:noFill/>
                    </a:lnR>
                    <a:lnT>
                      <a:noFill/>
                    </a:lnT>
                    <a:lnB>
                      <a:noFill/>
                    </a:lnB>
                  </a:tcPr>
                </a:tc>
              </a:tr>
              <a:tr h="3107553">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400" dirty="0">
                          <a:latin typeface="Times New Roman"/>
                          <a:ea typeface="Times New Roman"/>
                          <a:cs typeface="Times New Roman"/>
                        </a:rPr>
                        <a:t>Если пострадавший пришел в сознание, укрой и согрей его. Следи за его состоянием до прибытия медицинского персонала, может наступить повторная остановка сердца</a:t>
                      </a:r>
                      <a:r>
                        <a:rPr lang="ru-RU" sz="2000" dirty="0">
                          <a:latin typeface="Times New Roman"/>
                          <a:ea typeface="Times New Roman"/>
                          <a:cs typeface="Times New Roman"/>
                        </a:rPr>
                        <a:t>.</a:t>
                      </a:r>
                    </a:p>
                  </a:txBody>
                  <a:tcPr marL="9525" marR="9525" marT="9525" marB="9525">
                    <a:lnL>
                      <a:noFill/>
                    </a:lnL>
                    <a:lnR>
                      <a:noFill/>
                    </a:lnR>
                    <a:lnT>
                      <a:noFill/>
                    </a:lnT>
                    <a:lnB>
                      <a:noFill/>
                    </a:lnB>
                  </a:tcPr>
                </a:tc>
              </a:tr>
            </a:tbl>
          </a:graphicData>
        </a:graphic>
      </p:graphicFrame>
      <p:pic>
        <p:nvPicPr>
          <p:cNvPr id="52226" name="Рисунок 5" descr="Untitled-87.jpg"/>
          <p:cNvPicPr>
            <a:picLocks noChangeAspect="1" noChangeArrowheads="1"/>
          </p:cNvPicPr>
          <p:nvPr/>
        </p:nvPicPr>
        <p:blipFill>
          <a:blip r:embed="rId2"/>
          <a:srcRect/>
          <a:stretch>
            <a:fillRect/>
          </a:stretch>
        </p:blipFill>
        <p:spPr bwMode="auto">
          <a:xfrm>
            <a:off x="0" y="4"/>
            <a:ext cx="5357818" cy="2961905"/>
          </a:xfrm>
          <a:prstGeom prst="rect">
            <a:avLst/>
          </a:prstGeom>
          <a:noFill/>
        </p:spPr>
      </p:pic>
      <p:pic>
        <p:nvPicPr>
          <p:cNvPr id="52225" name="Рисунок 6" descr="Untitled-88.jpg"/>
          <p:cNvPicPr>
            <a:picLocks noChangeAspect="1" noChangeArrowheads="1"/>
          </p:cNvPicPr>
          <p:nvPr/>
        </p:nvPicPr>
        <p:blipFill>
          <a:blip r:embed="rId3"/>
          <a:srcRect/>
          <a:stretch>
            <a:fillRect/>
          </a:stretch>
        </p:blipFill>
        <p:spPr bwMode="auto">
          <a:xfrm>
            <a:off x="6" y="3143248"/>
            <a:ext cx="5357851" cy="3562363"/>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928926" y="500044"/>
          <a:ext cx="6096000" cy="6794669"/>
        </p:xfrm>
        <a:graphic>
          <a:graphicData uri="http://schemas.openxmlformats.org/drawingml/2006/table">
            <a:tbl>
              <a:tblPr/>
              <a:tblGrid>
                <a:gridCol w="2071702"/>
                <a:gridCol w="4024298"/>
              </a:tblGrid>
              <a:tr h="3178979">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endParaRPr lang="ru-RU" sz="2000" dirty="0" smtClean="0">
                        <a:latin typeface="Times New Roman"/>
                        <a:ea typeface="Times New Roman"/>
                        <a:cs typeface="Times New Roman"/>
                      </a:endParaRPr>
                    </a:p>
                    <a:p>
                      <a:pPr>
                        <a:spcAft>
                          <a:spcPts val="0"/>
                        </a:spcAft>
                      </a:pPr>
                      <a:endParaRPr lang="ru-RU" sz="2000" dirty="0" smtClean="0">
                        <a:latin typeface="Times New Roman"/>
                        <a:ea typeface="Times New Roman"/>
                        <a:cs typeface="Times New Roman"/>
                      </a:endParaRPr>
                    </a:p>
                    <a:p>
                      <a:pPr>
                        <a:spcAft>
                          <a:spcPts val="0"/>
                        </a:spcAft>
                      </a:pPr>
                      <a:r>
                        <a:rPr lang="ru-RU" sz="2800" dirty="0" smtClean="0">
                          <a:latin typeface="Times New Roman"/>
                          <a:ea typeface="Times New Roman"/>
                          <a:cs typeface="Times New Roman"/>
                        </a:rPr>
                        <a:t>Убедись</a:t>
                      </a:r>
                      <a:r>
                        <a:rPr lang="ru-RU" sz="2800" dirty="0">
                          <a:latin typeface="Times New Roman"/>
                          <a:ea typeface="Times New Roman"/>
                          <a:cs typeface="Times New Roman"/>
                        </a:rPr>
                        <a:t>, что тебе ничто не угрожает. Останови (</a:t>
                      </a:r>
                      <a:r>
                        <a:rPr lang="ru-RU" sz="2800" b="1" i="1" dirty="0">
                          <a:latin typeface="Times New Roman"/>
                          <a:ea typeface="Times New Roman"/>
                          <a:cs typeface="Times New Roman"/>
                        </a:rPr>
                        <a:t>сбей с ног) </a:t>
                      </a:r>
                      <a:r>
                        <a:rPr lang="ru-RU" sz="2800" dirty="0">
                          <a:latin typeface="Times New Roman"/>
                          <a:ea typeface="Times New Roman"/>
                          <a:cs typeface="Times New Roman"/>
                        </a:rPr>
                        <a:t>пострадавшего.</a:t>
                      </a:r>
                    </a:p>
                  </a:txBody>
                  <a:tcPr marL="9525" marR="9525" marT="9525" marB="9525">
                    <a:lnL>
                      <a:noFill/>
                    </a:lnL>
                    <a:lnR>
                      <a:noFill/>
                    </a:lnR>
                    <a:lnT>
                      <a:noFill/>
                    </a:lnT>
                    <a:lnB>
                      <a:noFill/>
                    </a:lnB>
                  </a:tcPr>
                </a:tc>
              </a:tr>
              <a:tr h="3615691">
                <a:tc>
                  <a:txBody>
                    <a:bodyPr/>
                    <a:lstStyle/>
                    <a:p>
                      <a:pPr>
                        <a:spcAft>
                          <a:spcPts val="0"/>
                        </a:spcAft>
                      </a:pPr>
                      <a:endParaRPr lang="ru-RU" sz="120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endParaRPr lang="ru-RU" sz="2000" dirty="0" smtClean="0">
                        <a:latin typeface="Times New Roman"/>
                        <a:ea typeface="Times New Roman"/>
                        <a:cs typeface="Times New Roman"/>
                      </a:endParaRPr>
                    </a:p>
                    <a:p>
                      <a:pPr>
                        <a:spcAft>
                          <a:spcPts val="0"/>
                        </a:spcAft>
                      </a:pPr>
                      <a:r>
                        <a:rPr lang="ru-RU" sz="2400" dirty="0" smtClean="0">
                          <a:latin typeface="Times New Roman"/>
                          <a:ea typeface="Times New Roman"/>
                          <a:cs typeface="Times New Roman"/>
                        </a:rPr>
                        <a:t>Потуши </a:t>
                      </a:r>
                      <a:r>
                        <a:rPr lang="ru-RU" sz="2400" dirty="0">
                          <a:latin typeface="Times New Roman"/>
                          <a:ea typeface="Times New Roman"/>
                          <a:cs typeface="Times New Roman"/>
                        </a:rPr>
                        <a:t>горящую одежду любым способом (накрой человека покрывалом</a:t>
                      </a:r>
                      <a:r>
                        <a:rPr lang="ru-RU" sz="2400" dirty="0" smtClean="0">
                          <a:latin typeface="Times New Roman"/>
                          <a:ea typeface="Times New Roman"/>
                          <a:cs typeface="Times New Roman"/>
                        </a:rPr>
                        <a:t>).</a:t>
                      </a:r>
                      <a:r>
                        <a:rPr lang="ru-RU" sz="2400" kern="1200" dirty="0" smtClean="0">
                          <a:solidFill>
                            <a:schemeClr val="tx1"/>
                          </a:solidFill>
                          <a:latin typeface="+mn-lt"/>
                          <a:ea typeface="+mn-ea"/>
                          <a:cs typeface="+mn-cs"/>
                        </a:rPr>
                        <a:t> </a:t>
                      </a:r>
                      <a:br>
                        <a:rPr lang="ru-RU" sz="2400" kern="1200" dirty="0" smtClean="0">
                          <a:solidFill>
                            <a:schemeClr val="tx1"/>
                          </a:solidFill>
                          <a:latin typeface="+mn-lt"/>
                          <a:ea typeface="+mn-ea"/>
                          <a:cs typeface="+mn-cs"/>
                        </a:rPr>
                      </a:br>
                      <a:r>
                        <a:rPr lang="ru-RU" sz="2400" kern="1200" dirty="0" smtClean="0">
                          <a:solidFill>
                            <a:schemeClr val="tx1"/>
                          </a:solidFill>
                          <a:latin typeface="+mn-lt"/>
                          <a:ea typeface="+mn-ea"/>
                          <a:cs typeface="+mn-cs"/>
                        </a:rPr>
                        <a:t>Вызови (самостоятельно или с помощью окружающих) «скорую помощь». Обеспечь доставку пострадавшего в ожоговое отделение больницы</a:t>
                      </a:r>
                      <a:r>
                        <a:rPr lang="ru-RU" sz="1900" kern="1200" dirty="0" smtClean="0">
                          <a:solidFill>
                            <a:schemeClr val="tx1"/>
                          </a:solidFill>
                          <a:latin typeface="+mn-lt"/>
                          <a:ea typeface="+mn-ea"/>
                          <a:cs typeface="+mn-cs"/>
                        </a:rPr>
                        <a:t>.</a:t>
                      </a:r>
                      <a:endParaRPr lang="ru-RU" sz="2000" dirty="0">
                        <a:latin typeface="Times New Roman"/>
                        <a:ea typeface="Times New Roman"/>
                        <a:cs typeface="Times New Roman"/>
                      </a:endParaRPr>
                    </a:p>
                  </a:txBody>
                  <a:tcPr marL="9525" marR="9525" marT="9525" marB="9525">
                    <a:lnL>
                      <a:noFill/>
                    </a:lnL>
                    <a:lnR>
                      <a:noFill/>
                    </a:lnR>
                    <a:lnT>
                      <a:noFill/>
                    </a:lnT>
                    <a:lnB>
                      <a:noFill/>
                    </a:lnB>
                  </a:tcPr>
                </a:tc>
              </a:tr>
            </a:tbl>
          </a:graphicData>
        </a:graphic>
      </p:graphicFrame>
      <p:pic>
        <p:nvPicPr>
          <p:cNvPr id="53250" name="Рисунок 1" descr="Untitled-72.jpg"/>
          <p:cNvPicPr>
            <a:picLocks noChangeAspect="1" noChangeArrowheads="1"/>
          </p:cNvPicPr>
          <p:nvPr/>
        </p:nvPicPr>
        <p:blipFill>
          <a:blip r:embed="rId2"/>
          <a:srcRect/>
          <a:stretch>
            <a:fillRect/>
          </a:stretch>
        </p:blipFill>
        <p:spPr bwMode="auto">
          <a:xfrm>
            <a:off x="0" y="571481"/>
            <a:ext cx="5000628" cy="3357587"/>
          </a:xfrm>
          <a:prstGeom prst="rect">
            <a:avLst/>
          </a:prstGeom>
          <a:noFill/>
        </p:spPr>
      </p:pic>
      <p:pic>
        <p:nvPicPr>
          <p:cNvPr id="53249" name="Рисунок 2" descr="Untitled-73.jpg"/>
          <p:cNvPicPr>
            <a:picLocks noChangeAspect="1" noChangeArrowheads="1"/>
          </p:cNvPicPr>
          <p:nvPr/>
        </p:nvPicPr>
        <p:blipFill>
          <a:blip r:embed="rId3"/>
          <a:srcRect/>
          <a:stretch>
            <a:fillRect/>
          </a:stretch>
        </p:blipFill>
        <p:spPr bwMode="auto">
          <a:xfrm>
            <a:off x="142844" y="4071944"/>
            <a:ext cx="4857784" cy="2500317"/>
          </a:xfrm>
          <a:prstGeom prst="rect">
            <a:avLst/>
          </a:prstGeom>
          <a:noFill/>
        </p:spPr>
      </p:pic>
      <p:sp>
        <p:nvSpPr>
          <p:cNvPr id="53251" name="Rectangle 3"/>
          <p:cNvSpPr>
            <a:spLocks noChangeArrowheads="1"/>
          </p:cNvSpPr>
          <p:nvPr/>
        </p:nvSpPr>
        <p:spPr bwMode="auto">
          <a:xfrm>
            <a:off x="0" y="142852"/>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ea typeface="Times New Roman" pitchFamily="18" charset="0"/>
              </a:rPr>
              <a:t>Первая помощь при термических ожогах</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268760"/>
            <a:ext cx="8208912" cy="3490186"/>
          </a:xfrm>
          <a:prstGeom prst="rect">
            <a:avLst/>
          </a:prstGeom>
        </p:spPr>
        <p:txBody>
          <a:bodyPr wrap="square">
            <a:spAutoFit/>
          </a:bodyPr>
          <a:lstStyle/>
          <a:p>
            <a:pPr algn="ctr">
              <a:lnSpc>
                <a:spcPct val="115000"/>
              </a:lnSpc>
              <a:spcAft>
                <a:spcPts val="1000"/>
              </a:spcAft>
            </a:pPr>
            <a:r>
              <a:rPr lang="ru-RU" sz="3200" b="1" i="1" kern="1800" dirty="0" smtClean="0">
                <a:solidFill>
                  <a:srgbClr val="008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Приказ </a:t>
            </a:r>
            <a:r>
              <a:rPr lang="ru-RU" sz="3200" b="1" i="1" kern="1800" dirty="0" err="1" smtClean="0">
                <a:solidFill>
                  <a:srgbClr val="008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Минздравсоцразвития</a:t>
            </a:r>
            <a:r>
              <a:rPr lang="ru-RU" sz="3200" b="1" i="1" kern="1800" dirty="0" smtClean="0">
                <a:solidFill>
                  <a:srgbClr val="008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200" b="1" i="1" kern="1800" dirty="0">
                <a:solidFill>
                  <a:srgbClr val="008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477н от 04.05.2012</a:t>
            </a:r>
            <a:br>
              <a:rPr lang="ru-RU" sz="3200" b="1" i="1" kern="1800" dirty="0">
                <a:solidFill>
                  <a:srgbClr val="008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u-RU" sz="3200" b="1" i="1" kern="1800" dirty="0">
                <a:solidFill>
                  <a:srgbClr val="008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Об утверждении перечня состояний, при которых оказывается первая помощь, и перечня мероприятий по оказанию первой помощи</a:t>
            </a:r>
            <a:endParaRPr lang="ru-RU" sz="3200" i="1" dirty="0">
              <a:solidFill>
                <a:srgbClr val="008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98703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2928926" y="214291"/>
          <a:ext cx="6096000" cy="6621780"/>
        </p:xfrm>
        <a:graphic>
          <a:graphicData uri="http://schemas.openxmlformats.org/drawingml/2006/table">
            <a:tbl>
              <a:tblPr/>
              <a:tblGrid>
                <a:gridCol w="1714512"/>
                <a:gridCol w="4381488"/>
              </a:tblGrid>
              <a:tr h="2945131">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400" dirty="0">
                          <a:latin typeface="Times New Roman"/>
                          <a:ea typeface="Times New Roman"/>
                          <a:cs typeface="Times New Roman"/>
                        </a:rPr>
                        <a:t>Вынеси (выведи) пострадавшего за пределы зоны поражения. Орошать место ожога разведенным водой спиртом (1:1), водкой 2–3 минуты (охлаждение, дезинфекция, обезболивание), затем холодной водой 15–30 минут.</a:t>
                      </a:r>
                    </a:p>
                  </a:txBody>
                  <a:tcPr marL="9525" marR="9525" marT="9525" marB="9525">
                    <a:lnL>
                      <a:noFill/>
                    </a:lnL>
                    <a:lnR>
                      <a:noFill/>
                    </a:lnR>
                    <a:lnT>
                      <a:noFill/>
                    </a:lnT>
                    <a:lnB>
                      <a:noFill/>
                    </a:lnB>
                  </a:tcPr>
                </a:tc>
              </a:tr>
              <a:tr h="3676651">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400" dirty="0">
                          <a:latin typeface="Times New Roman"/>
                          <a:ea typeface="Times New Roman"/>
                          <a:cs typeface="Times New Roman"/>
                        </a:rPr>
                        <a:t>Пузыри не вскрывать, прилипшую одежду обрезать вокруг ожоговой раны! Из раны не удалять посторонние предметы и прилипшую одежду!</a:t>
                      </a:r>
                      <a:br>
                        <a:rPr lang="ru-RU" sz="2400" dirty="0">
                          <a:latin typeface="Times New Roman"/>
                          <a:ea typeface="Times New Roman"/>
                          <a:cs typeface="Times New Roman"/>
                        </a:rPr>
                      </a:br>
                      <a:r>
                        <a:rPr lang="ru-RU" sz="2400" dirty="0">
                          <a:latin typeface="Times New Roman"/>
                          <a:ea typeface="Times New Roman"/>
                          <a:cs typeface="Times New Roman"/>
                        </a:rPr>
                        <a:t>Наложи на ожоговую поверхность стерильную повязку и холод поверх повязки. Дай обильное теплое подсоленное питье (минеральную воду).</a:t>
                      </a:r>
                    </a:p>
                  </a:txBody>
                  <a:tcPr marL="9525" marR="9525" marT="9525" marB="9525">
                    <a:lnL>
                      <a:noFill/>
                    </a:lnL>
                    <a:lnR>
                      <a:noFill/>
                    </a:lnR>
                    <a:lnT>
                      <a:noFill/>
                    </a:lnT>
                    <a:lnB>
                      <a:noFill/>
                    </a:lnB>
                  </a:tcPr>
                </a:tc>
              </a:tr>
            </a:tbl>
          </a:graphicData>
        </a:graphic>
      </p:graphicFrame>
      <p:pic>
        <p:nvPicPr>
          <p:cNvPr id="54277" name="Рисунок 3" descr="Untitled-74.jpg"/>
          <p:cNvPicPr>
            <a:picLocks noChangeAspect="1" noChangeArrowheads="1"/>
          </p:cNvPicPr>
          <p:nvPr/>
        </p:nvPicPr>
        <p:blipFill>
          <a:blip r:embed="rId2"/>
          <a:srcRect/>
          <a:stretch>
            <a:fillRect/>
          </a:stretch>
        </p:blipFill>
        <p:spPr bwMode="auto">
          <a:xfrm>
            <a:off x="-1" y="-1"/>
            <a:ext cx="4643439" cy="3415421"/>
          </a:xfrm>
          <a:prstGeom prst="rect">
            <a:avLst/>
          </a:prstGeom>
          <a:noFill/>
        </p:spPr>
      </p:pic>
      <p:pic>
        <p:nvPicPr>
          <p:cNvPr id="54276" name="Рисунок 4" descr="Untitled-75.jpg"/>
          <p:cNvPicPr>
            <a:picLocks noChangeAspect="1" noChangeArrowheads="1"/>
          </p:cNvPicPr>
          <p:nvPr/>
        </p:nvPicPr>
        <p:blipFill>
          <a:blip r:embed="rId3"/>
          <a:srcRect/>
          <a:stretch>
            <a:fillRect/>
          </a:stretch>
        </p:blipFill>
        <p:spPr bwMode="auto">
          <a:xfrm>
            <a:off x="7" y="3571881"/>
            <a:ext cx="4643437" cy="3086111"/>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4857752" y="642920"/>
          <a:ext cx="4095736" cy="6954647"/>
        </p:xfrm>
        <a:graphic>
          <a:graphicData uri="http://schemas.openxmlformats.org/drawingml/2006/table">
            <a:tbl>
              <a:tblPr/>
              <a:tblGrid>
                <a:gridCol w="62984"/>
                <a:gridCol w="4032752"/>
              </a:tblGrid>
              <a:tr h="2757396">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400" dirty="0">
                          <a:latin typeface="Times New Roman"/>
                          <a:ea typeface="Times New Roman"/>
                          <a:cs typeface="Times New Roman"/>
                        </a:rPr>
                        <a:t>Убедись, что тебе ничто не угрожает. Извлеки пострадавшего из воды. (При подозрении на перелом позвоночника — вытаскивай пострадавшего на доске или щите.)</a:t>
                      </a:r>
                    </a:p>
                  </a:txBody>
                  <a:tcPr marL="9525" marR="9525" marT="9525" marB="9525">
                    <a:lnL>
                      <a:noFill/>
                    </a:lnL>
                    <a:lnR>
                      <a:noFill/>
                    </a:lnR>
                    <a:lnT>
                      <a:noFill/>
                    </a:lnT>
                    <a:lnB>
                      <a:noFill/>
                    </a:lnB>
                  </a:tcPr>
                </a:tc>
              </a:tr>
              <a:tr h="3310891">
                <a:tc>
                  <a:txBody>
                    <a:bodyPr/>
                    <a:lstStyle/>
                    <a:p>
                      <a:pPr>
                        <a:spcAft>
                          <a:spcPts val="0"/>
                        </a:spcAft>
                      </a:pPr>
                      <a:endParaRPr lang="ru-RU" sz="120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400" dirty="0" smtClean="0">
                          <a:latin typeface="Times New Roman"/>
                          <a:ea typeface="Times New Roman"/>
                          <a:cs typeface="Times New Roman"/>
                        </a:rPr>
                        <a:t>Уложи </a:t>
                      </a:r>
                      <a:r>
                        <a:rPr lang="ru-RU" sz="2400" dirty="0">
                          <a:latin typeface="Times New Roman"/>
                          <a:ea typeface="Times New Roman"/>
                          <a:cs typeface="Times New Roman"/>
                        </a:rPr>
                        <a:t>пострадавшего животом на свое колено, дай воде стечь из дыхательных путей. Обеспечь проходимость верхних дыхательных путей. Очисти полость рта от посторонних предметов (слизь, рвотные массы и т.п.).</a:t>
                      </a:r>
                    </a:p>
                  </a:txBody>
                  <a:tcPr marL="9525" marR="9525" marT="9525" marB="9525">
                    <a:lnL>
                      <a:noFill/>
                    </a:lnL>
                    <a:lnR>
                      <a:noFill/>
                    </a:lnR>
                    <a:lnT>
                      <a:noFill/>
                    </a:lnT>
                    <a:lnB>
                      <a:noFill/>
                    </a:lnB>
                  </a:tcPr>
                </a:tc>
              </a:tr>
              <a:tr h="886361">
                <a:tc gridSpan="2">
                  <a:txBody>
                    <a:bodyPr/>
                    <a:lstStyle/>
                    <a:p>
                      <a:pPr>
                        <a:spcAft>
                          <a:spcPts val="1200"/>
                        </a:spcAft>
                      </a:pPr>
                      <a:r>
                        <a:rPr lang="ru-RU" sz="1200" dirty="0">
                          <a:latin typeface="Times New Roman"/>
                          <a:ea typeface="Times New Roman"/>
                          <a:cs typeface="Times New Roman"/>
                        </a:rPr>
                        <a:t/>
                      </a:r>
                      <a:br>
                        <a:rPr lang="ru-RU" sz="1200" dirty="0">
                          <a:latin typeface="Times New Roman"/>
                          <a:ea typeface="Times New Roman"/>
                          <a:cs typeface="Times New Roman"/>
                        </a:rPr>
                      </a:br>
                      <a:r>
                        <a:rPr lang="ru-RU" sz="1200" dirty="0" smtClean="0">
                          <a:latin typeface="Times New Roman"/>
                          <a:ea typeface="Times New Roman"/>
                          <a:cs typeface="Times New Roman"/>
                        </a:rPr>
                        <a:t>Вызови (самостоятельно или с помощью окружающих) «скорую помощь».</a:t>
                      </a: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hMerge="1">
                  <a:txBody>
                    <a:bodyPr/>
                    <a:lstStyle/>
                    <a:p>
                      <a:endParaRPr lang="ru-RU"/>
                    </a:p>
                  </a:txBody>
                  <a:tcPr/>
                </a:tc>
              </a:tr>
            </a:tbl>
          </a:graphicData>
        </a:graphic>
      </p:graphicFrame>
      <p:pic>
        <p:nvPicPr>
          <p:cNvPr id="57346" name="Рисунок 1" descr="Untitled-89.jpg"/>
          <p:cNvPicPr>
            <a:picLocks noChangeAspect="1" noChangeArrowheads="1"/>
          </p:cNvPicPr>
          <p:nvPr/>
        </p:nvPicPr>
        <p:blipFill>
          <a:blip r:embed="rId2"/>
          <a:srcRect/>
          <a:stretch>
            <a:fillRect/>
          </a:stretch>
        </p:blipFill>
        <p:spPr bwMode="auto">
          <a:xfrm>
            <a:off x="214282" y="642920"/>
            <a:ext cx="4572032" cy="3037005"/>
          </a:xfrm>
          <a:prstGeom prst="rect">
            <a:avLst/>
          </a:prstGeom>
          <a:noFill/>
        </p:spPr>
      </p:pic>
      <p:pic>
        <p:nvPicPr>
          <p:cNvPr id="57345" name="Рисунок 2" descr="Untitled-90.jpg"/>
          <p:cNvPicPr>
            <a:picLocks noChangeAspect="1" noChangeArrowheads="1"/>
          </p:cNvPicPr>
          <p:nvPr/>
        </p:nvPicPr>
        <p:blipFill>
          <a:blip r:embed="rId3"/>
          <a:srcRect/>
          <a:stretch>
            <a:fillRect/>
          </a:stretch>
        </p:blipFill>
        <p:spPr bwMode="auto">
          <a:xfrm>
            <a:off x="214282" y="3551655"/>
            <a:ext cx="4572032" cy="2772956"/>
          </a:xfrm>
          <a:prstGeom prst="rect">
            <a:avLst/>
          </a:prstGeom>
          <a:noFill/>
        </p:spPr>
      </p:pic>
      <p:sp>
        <p:nvSpPr>
          <p:cNvPr id="57347" name="Rectangle 3"/>
          <p:cNvSpPr>
            <a:spLocks noChangeArrowheads="1"/>
          </p:cNvSpPr>
          <p:nvPr/>
        </p:nvSpPr>
        <p:spPr bwMode="auto">
          <a:xfrm>
            <a:off x="0" y="142852"/>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ea typeface="Times New Roman" pitchFamily="18" charset="0"/>
              </a:rPr>
              <a:t>Первая помощь при утоплении</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488" y="142853"/>
          <a:ext cx="6096000" cy="6699339"/>
        </p:xfrm>
        <a:graphic>
          <a:graphicData uri="http://schemas.openxmlformats.org/drawingml/2006/table">
            <a:tbl>
              <a:tblPr/>
              <a:tblGrid>
                <a:gridCol w="2428892"/>
                <a:gridCol w="3667108"/>
              </a:tblGrid>
              <a:tr h="2579371">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800" dirty="0">
                          <a:latin typeface="Times New Roman"/>
                          <a:ea typeface="Times New Roman"/>
                          <a:cs typeface="Times New Roman"/>
                        </a:rPr>
                        <a:t>Определи наличие пульса на сонных артериях, реакции зрачков на свет, самостоятельного дыхания.</a:t>
                      </a:r>
                    </a:p>
                  </a:txBody>
                  <a:tcPr marL="9525" marR="9525" marT="9525" marB="9525">
                    <a:lnL>
                      <a:noFill/>
                    </a:lnL>
                    <a:lnR>
                      <a:noFill/>
                    </a:lnR>
                    <a:lnT>
                      <a:noFill/>
                    </a:lnT>
                    <a:lnB>
                      <a:noFill/>
                    </a:lnB>
                  </a:tcPr>
                </a:tc>
              </a:tr>
              <a:tr h="4119968">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400" dirty="0">
                          <a:latin typeface="Times New Roman"/>
                          <a:ea typeface="Times New Roman"/>
                          <a:cs typeface="Times New Roman"/>
                        </a:rPr>
                        <a:t>Если пульс, дыхание и реакция зрачков на свет отсутствуют — немедленно приступай к сердечно-легочной реанимации. Продолжай реанимацию до прибытия медицинского персонала или до восстановления самостоятельного дыхания и сердцебиения</a:t>
                      </a:r>
                    </a:p>
                  </a:txBody>
                  <a:tcPr marL="9525" marR="9525" marT="9525" marB="9525">
                    <a:lnL>
                      <a:noFill/>
                    </a:lnL>
                    <a:lnR>
                      <a:noFill/>
                    </a:lnR>
                    <a:lnT>
                      <a:noFill/>
                    </a:lnT>
                    <a:lnB>
                      <a:noFill/>
                    </a:lnB>
                  </a:tcPr>
                </a:tc>
              </a:tr>
            </a:tbl>
          </a:graphicData>
        </a:graphic>
      </p:graphicFrame>
      <p:pic>
        <p:nvPicPr>
          <p:cNvPr id="58370" name="Рисунок 3" descr="Untitled-85.jpg"/>
          <p:cNvPicPr>
            <a:picLocks noChangeAspect="1" noChangeArrowheads="1"/>
          </p:cNvPicPr>
          <p:nvPr/>
        </p:nvPicPr>
        <p:blipFill>
          <a:blip r:embed="rId3"/>
          <a:srcRect/>
          <a:stretch>
            <a:fillRect/>
          </a:stretch>
        </p:blipFill>
        <p:spPr bwMode="auto">
          <a:xfrm>
            <a:off x="0" y="1"/>
            <a:ext cx="5286380" cy="3369171"/>
          </a:xfrm>
          <a:prstGeom prst="rect">
            <a:avLst/>
          </a:prstGeom>
          <a:noFill/>
        </p:spPr>
      </p:pic>
      <p:pic>
        <p:nvPicPr>
          <p:cNvPr id="58369" name="Рисунок 4" descr="Untitled-86.jpg"/>
          <p:cNvPicPr>
            <a:picLocks noChangeAspect="1" noChangeArrowheads="1"/>
          </p:cNvPicPr>
          <p:nvPr/>
        </p:nvPicPr>
        <p:blipFill>
          <a:blip r:embed="rId4"/>
          <a:srcRect/>
          <a:stretch>
            <a:fillRect/>
          </a:stretch>
        </p:blipFill>
        <p:spPr bwMode="auto">
          <a:xfrm>
            <a:off x="0" y="3248987"/>
            <a:ext cx="5214942" cy="3137536"/>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20" y="4214817"/>
          <a:ext cx="8715436" cy="2091691"/>
        </p:xfrm>
        <a:graphic>
          <a:graphicData uri="http://schemas.openxmlformats.org/drawingml/2006/table">
            <a:tbl>
              <a:tblPr/>
              <a:tblGrid>
                <a:gridCol w="71438"/>
                <a:gridCol w="8643998"/>
              </a:tblGrid>
              <a:tr h="2091691">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endParaRPr lang="ru-RU" sz="2400" dirty="0" smtClean="0">
                        <a:latin typeface="Times New Roman"/>
                        <a:ea typeface="Times New Roman"/>
                        <a:cs typeface="Times New Roman"/>
                      </a:endParaRPr>
                    </a:p>
                    <a:p>
                      <a:pPr>
                        <a:spcAft>
                          <a:spcPts val="0"/>
                        </a:spcAft>
                      </a:pPr>
                      <a:r>
                        <a:rPr lang="ru-RU" sz="2800" dirty="0" smtClean="0">
                          <a:latin typeface="Times New Roman"/>
                          <a:ea typeface="Times New Roman"/>
                          <a:cs typeface="Times New Roman"/>
                        </a:rPr>
                        <a:t>После </a:t>
                      </a:r>
                      <a:r>
                        <a:rPr lang="ru-RU" sz="2800" dirty="0">
                          <a:latin typeface="Times New Roman"/>
                          <a:ea typeface="Times New Roman"/>
                          <a:cs typeface="Times New Roman"/>
                        </a:rPr>
                        <a:t>восстановления дыхания и сердечной деятельности придай пострадавшему устойчивое боковое положение. Укрой и согрей его. Обеспечь постоянный контроль за состоянием!</a:t>
                      </a:r>
                    </a:p>
                  </a:txBody>
                  <a:tcPr marL="9525" marR="9525" marT="9525" marB="9525">
                    <a:lnL>
                      <a:noFill/>
                    </a:lnL>
                    <a:lnR>
                      <a:noFill/>
                    </a:lnR>
                    <a:lnT>
                      <a:noFill/>
                    </a:lnT>
                    <a:lnB>
                      <a:noFill/>
                    </a:lnB>
                  </a:tcPr>
                </a:tc>
              </a:tr>
            </a:tbl>
          </a:graphicData>
        </a:graphic>
      </p:graphicFrame>
      <p:pic>
        <p:nvPicPr>
          <p:cNvPr id="59393" name="Рисунок 5" descr="Untitled-87.jpg"/>
          <p:cNvPicPr>
            <a:picLocks noChangeAspect="1" noChangeArrowheads="1"/>
          </p:cNvPicPr>
          <p:nvPr/>
        </p:nvPicPr>
        <p:blipFill>
          <a:blip r:embed="rId2"/>
          <a:srcRect/>
          <a:stretch>
            <a:fillRect/>
          </a:stretch>
        </p:blipFill>
        <p:spPr bwMode="auto">
          <a:xfrm>
            <a:off x="385736" y="500041"/>
            <a:ext cx="7610529" cy="3643339"/>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000364" y="3"/>
          <a:ext cx="6000792" cy="5388319"/>
        </p:xfrm>
        <a:graphic>
          <a:graphicData uri="http://schemas.openxmlformats.org/drawingml/2006/table">
            <a:tbl>
              <a:tblPr/>
              <a:tblGrid>
                <a:gridCol w="214314"/>
                <a:gridCol w="142876"/>
                <a:gridCol w="5643602"/>
              </a:tblGrid>
              <a:tr h="1857388">
                <a:tc>
                  <a:txBody>
                    <a:bodyPr/>
                    <a:lstStyle/>
                    <a:p>
                      <a:pPr>
                        <a:spcAft>
                          <a:spcPts val="0"/>
                        </a:spcAft>
                      </a:pPr>
                      <a:r>
                        <a:rPr lang="ru-RU" sz="1200" dirty="0" smtClean="0">
                          <a:latin typeface="Times New Roman"/>
                          <a:ea typeface="Times New Roman"/>
                          <a:cs typeface="Times New Roman"/>
                        </a:rPr>
                        <a:t> </a:t>
                      </a: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gridSpan="2">
                  <a:txBody>
                    <a:bodyPr/>
                    <a:lstStyle/>
                    <a:p>
                      <a:pPr>
                        <a:spcAft>
                          <a:spcPts val="0"/>
                        </a:spcAft>
                      </a:pPr>
                      <a:endParaRPr lang="ru-RU" sz="1900" dirty="0" smtClean="0">
                        <a:latin typeface="Times New Roman"/>
                        <a:ea typeface="Times New Roman"/>
                        <a:cs typeface="Times New Roman"/>
                      </a:endParaRPr>
                    </a:p>
                    <a:p>
                      <a:pPr>
                        <a:spcAft>
                          <a:spcPts val="0"/>
                        </a:spcAft>
                      </a:pPr>
                      <a:endParaRPr lang="ru-RU" sz="1900" dirty="0" smtClean="0">
                        <a:latin typeface="Times New Roman"/>
                        <a:ea typeface="Times New Roman"/>
                        <a:cs typeface="Times New Roman"/>
                      </a:endParaRPr>
                    </a:p>
                    <a:p>
                      <a:pPr>
                        <a:spcAft>
                          <a:spcPts val="0"/>
                        </a:spcAft>
                      </a:pPr>
                      <a:r>
                        <a:rPr lang="ru-RU" sz="2400" dirty="0" smtClean="0">
                          <a:latin typeface="Times New Roman"/>
                          <a:ea typeface="Times New Roman"/>
                          <a:cs typeface="Times New Roman"/>
                        </a:rPr>
                        <a:t>Вынеси </a:t>
                      </a:r>
                      <a:r>
                        <a:rPr lang="ru-RU" sz="2400" dirty="0">
                          <a:latin typeface="Times New Roman"/>
                          <a:ea typeface="Times New Roman"/>
                          <a:cs typeface="Times New Roman"/>
                        </a:rPr>
                        <a:t>(выведи) пострадавшего за пределы зоны поражения, обеспечив собственную безопасность.</a:t>
                      </a:r>
                    </a:p>
                  </a:txBody>
                  <a:tcPr marL="9525" marR="9525" marT="9525" marB="9525">
                    <a:lnL>
                      <a:noFill/>
                    </a:lnL>
                    <a:lnR>
                      <a:noFill/>
                    </a:lnR>
                    <a:lnT>
                      <a:noFill/>
                    </a:lnT>
                    <a:lnB>
                      <a:noFill/>
                    </a:lnB>
                  </a:tcPr>
                </a:tc>
                <a:tc hMerge="1">
                  <a:txBody>
                    <a:bodyPr/>
                    <a:lstStyle/>
                    <a:p>
                      <a:endParaRPr lang="ru-RU"/>
                    </a:p>
                  </a:txBody>
                  <a:tcPr/>
                </a:tc>
              </a:tr>
              <a:tr h="1785951">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gridSpan="2">
                  <a:txBody>
                    <a:bodyPr/>
                    <a:lstStyle/>
                    <a:p>
                      <a:pPr>
                        <a:spcAft>
                          <a:spcPts val="0"/>
                        </a:spcAft>
                      </a:pPr>
                      <a:r>
                        <a:rPr lang="ru-RU" sz="2400" dirty="0" smtClean="0">
                          <a:latin typeface="Times New Roman"/>
                          <a:ea typeface="Times New Roman"/>
                          <a:cs typeface="Times New Roman"/>
                        </a:rPr>
                        <a:t>Занеси </a:t>
                      </a:r>
                      <a:r>
                        <a:rPr lang="ru-RU" sz="2400" dirty="0">
                          <a:latin typeface="Times New Roman"/>
                          <a:ea typeface="Times New Roman"/>
                          <a:cs typeface="Times New Roman"/>
                        </a:rPr>
                        <a:t>пострадавшего в теплое помещение или согрей пострадавшего (укутай </a:t>
                      </a:r>
                      <a:r>
                        <a:rPr lang="ru-RU" sz="2400" dirty="0" err="1">
                          <a:latin typeface="Times New Roman"/>
                          <a:ea typeface="Times New Roman"/>
                          <a:cs typeface="Times New Roman"/>
                        </a:rPr>
                        <a:t>постродавшего</a:t>
                      </a:r>
                      <a:r>
                        <a:rPr lang="ru-RU" sz="2400" dirty="0">
                          <a:latin typeface="Times New Roman"/>
                          <a:ea typeface="Times New Roman"/>
                          <a:cs typeface="Times New Roman"/>
                        </a:rPr>
                        <a:t> теплым (спасательным) одеялом, одеждой).</a:t>
                      </a:r>
                    </a:p>
                  </a:txBody>
                  <a:tcPr marL="9525" marR="9525" marT="9525" marB="9525">
                    <a:lnL>
                      <a:noFill/>
                    </a:lnL>
                    <a:lnR>
                      <a:noFill/>
                    </a:lnR>
                    <a:lnT>
                      <a:noFill/>
                    </a:lnT>
                    <a:lnB>
                      <a:noFill/>
                    </a:lnB>
                  </a:tcPr>
                </a:tc>
                <a:tc hMerge="1">
                  <a:txBody>
                    <a:bodyPr/>
                    <a:lstStyle/>
                    <a:p>
                      <a:endParaRPr lang="ru-RU"/>
                    </a:p>
                  </a:txBody>
                  <a:tcPr/>
                </a:tc>
              </a:tr>
              <a:tr h="262891">
                <a:tc gridSpan="3">
                  <a:txBody>
                    <a:bodyPr/>
                    <a:lstStyle/>
                    <a:p>
                      <a:pPr algn="r">
                        <a:spcAft>
                          <a:spcPts val="1200"/>
                        </a:spcAft>
                      </a:pPr>
                      <a:r>
                        <a:rPr lang="ru-RU" sz="1600" dirty="0" smtClean="0">
                          <a:latin typeface="Times New Roman"/>
                          <a:ea typeface="Times New Roman"/>
                          <a:cs typeface="Times New Roman"/>
                        </a:rPr>
                        <a:t>.</a:t>
                      </a:r>
                      <a:endParaRPr lang="ru-RU" sz="1600" dirty="0">
                        <a:latin typeface="Times New Roman"/>
                        <a:ea typeface="Times New Roman"/>
                        <a:cs typeface="Times New Roman"/>
                      </a:endParaRPr>
                    </a:p>
                  </a:txBody>
                  <a:tcPr marL="9525" marR="9525" marT="9525" marB="9525" anchor="ctr">
                    <a:lnL>
                      <a:noFill/>
                    </a:lnL>
                    <a:lnR>
                      <a:noFill/>
                    </a:lnR>
                    <a:lnT>
                      <a:noFill/>
                    </a:lnT>
                    <a:lnB>
                      <a:noFill/>
                    </a:lnB>
                  </a:tcPr>
                </a:tc>
                <a:tc hMerge="1">
                  <a:txBody>
                    <a:bodyPr/>
                    <a:lstStyle/>
                    <a:p>
                      <a:endParaRPr lang="ru-RU"/>
                    </a:p>
                  </a:txBody>
                  <a:tcPr/>
                </a:tc>
                <a:tc hMerge="1">
                  <a:txBody>
                    <a:bodyPr/>
                    <a:lstStyle/>
                    <a:p>
                      <a:endParaRPr lang="ru-RU"/>
                    </a:p>
                  </a:txBody>
                  <a:tcPr/>
                </a:tc>
              </a:tr>
              <a:tr h="1482091">
                <a:tc gridSpan="2">
                  <a:txBody>
                    <a:bodyPr/>
                    <a:lstStyle/>
                    <a:p>
                      <a:pPr>
                        <a:spcAft>
                          <a:spcPts val="0"/>
                        </a:spcAft>
                      </a:pPr>
                      <a:endParaRPr lang="ru-RU" sz="1200">
                        <a:latin typeface="Times New Roman"/>
                        <a:ea typeface="Times New Roman"/>
                        <a:cs typeface="Times New Roman"/>
                      </a:endParaRPr>
                    </a:p>
                  </a:txBody>
                  <a:tcPr marL="9525" marR="9525" marT="9525" marB="9525" anchor="ctr">
                    <a:lnL>
                      <a:noFill/>
                    </a:lnL>
                    <a:lnR>
                      <a:noFill/>
                    </a:lnR>
                    <a:lnT>
                      <a:noFill/>
                    </a:lnT>
                    <a:lnB>
                      <a:noFill/>
                    </a:lnB>
                  </a:tcPr>
                </a:tc>
                <a:tc hMerge="1">
                  <a:txBody>
                    <a:bodyPr/>
                    <a:lstStyle/>
                    <a:p>
                      <a:endParaRPr lang="ru-RU"/>
                    </a:p>
                  </a:txBody>
                  <a:tcPr/>
                </a:tc>
                <a:tc>
                  <a:txBody>
                    <a:bodyPr/>
                    <a:lstStyle/>
                    <a:p>
                      <a:pPr>
                        <a:spcAft>
                          <a:spcPts val="0"/>
                        </a:spcAft>
                      </a:pPr>
                      <a:r>
                        <a:rPr lang="ru-RU" sz="2400" dirty="0">
                          <a:latin typeface="Times New Roman"/>
                          <a:ea typeface="Times New Roman"/>
                          <a:cs typeface="Times New Roman"/>
                        </a:rPr>
                        <a:t>Если пострадавший в сознании, дай обильное горячее сладкое питье. Накорми горячей пищей. Использование алкоголя запрещено!</a:t>
                      </a:r>
                    </a:p>
                  </a:txBody>
                  <a:tcPr marL="9525" marR="9525" marT="9525" marB="9525">
                    <a:lnL>
                      <a:noFill/>
                    </a:lnL>
                    <a:lnR>
                      <a:noFill/>
                    </a:lnR>
                    <a:lnT>
                      <a:noFill/>
                    </a:lnT>
                    <a:lnB>
                      <a:noFill/>
                    </a:lnB>
                  </a:tcPr>
                </a:tc>
              </a:tr>
            </a:tbl>
          </a:graphicData>
        </a:graphic>
      </p:graphicFrame>
      <p:pic>
        <p:nvPicPr>
          <p:cNvPr id="62467" name="Рисунок 1" descr="Untitled-76.jpg"/>
          <p:cNvPicPr>
            <a:picLocks noChangeAspect="1" noChangeArrowheads="1"/>
          </p:cNvPicPr>
          <p:nvPr/>
        </p:nvPicPr>
        <p:blipFill>
          <a:blip r:embed="rId3"/>
          <a:srcRect/>
          <a:stretch>
            <a:fillRect/>
          </a:stretch>
        </p:blipFill>
        <p:spPr bwMode="auto">
          <a:xfrm>
            <a:off x="0" y="395645"/>
            <a:ext cx="3214678" cy="2018923"/>
          </a:xfrm>
          <a:prstGeom prst="rect">
            <a:avLst/>
          </a:prstGeom>
          <a:noFill/>
        </p:spPr>
      </p:pic>
      <p:pic>
        <p:nvPicPr>
          <p:cNvPr id="62466" name="Рисунок 2" descr="Untitled-77.jpg"/>
          <p:cNvPicPr>
            <a:picLocks noChangeAspect="1" noChangeArrowheads="1"/>
          </p:cNvPicPr>
          <p:nvPr/>
        </p:nvPicPr>
        <p:blipFill>
          <a:blip r:embed="rId4"/>
          <a:srcRect/>
          <a:stretch>
            <a:fillRect/>
          </a:stretch>
        </p:blipFill>
        <p:spPr bwMode="auto">
          <a:xfrm>
            <a:off x="214282" y="2428872"/>
            <a:ext cx="2928958" cy="2453521"/>
          </a:xfrm>
          <a:prstGeom prst="rect">
            <a:avLst/>
          </a:prstGeom>
          <a:noFill/>
        </p:spPr>
      </p:pic>
      <p:pic>
        <p:nvPicPr>
          <p:cNvPr id="62465" name="Рисунок 3" descr="Untitled-78.jpg"/>
          <p:cNvPicPr>
            <a:picLocks noChangeAspect="1" noChangeArrowheads="1"/>
          </p:cNvPicPr>
          <p:nvPr/>
        </p:nvPicPr>
        <p:blipFill>
          <a:blip r:embed="rId5"/>
          <a:srcRect/>
          <a:stretch>
            <a:fillRect/>
          </a:stretch>
        </p:blipFill>
        <p:spPr bwMode="auto">
          <a:xfrm>
            <a:off x="142844" y="5143515"/>
            <a:ext cx="3071834" cy="1214447"/>
          </a:xfrm>
          <a:prstGeom prst="rect">
            <a:avLst/>
          </a:prstGeom>
          <a:noFill/>
        </p:spPr>
      </p:pic>
      <p:sp>
        <p:nvSpPr>
          <p:cNvPr id="62468" name="Rectangle 4"/>
          <p:cNvSpPr>
            <a:spLocks noChangeArrowheads="1"/>
          </p:cNvSpPr>
          <p:nvPr/>
        </p:nvSpPr>
        <p:spPr bwMode="auto">
          <a:xfrm>
            <a:off x="0" y="2"/>
            <a:ext cx="892971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rPr>
              <a:t>Первая помощь при общем переохлаждении</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ndParaRPr>
          </a:p>
        </p:txBody>
      </p:sp>
      <p:sp>
        <p:nvSpPr>
          <p:cNvPr id="62469" name="Rectangle 5"/>
          <p:cNvSpPr>
            <a:spLocks noChangeArrowheads="1"/>
          </p:cNvSpPr>
          <p:nvPr/>
        </p:nvSpPr>
        <p:spPr bwMode="auto">
          <a:xfrm>
            <a:off x="3286116" y="5143516"/>
            <a:ext cx="5572164"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1200" b="0" i="0" u="none" strike="noStrike" cap="none" normalizeH="0" baseline="0" dirty="0" smtClean="0">
                <a:ln>
                  <a:noFill/>
                </a:ln>
                <a:solidFill>
                  <a:schemeClr val="tx1"/>
                </a:solidFill>
                <a:effectLst/>
                <a:latin typeface="Arial" pitchFamily="34" charset="0"/>
                <a:ea typeface="Times New Roman" pitchFamily="18" charset="0"/>
              </a:rPr>
            </a:br>
            <a:r>
              <a:rPr kumimoji="0" lang="ru-RU" b="0" i="0" u="none" strike="noStrike" cap="none" normalizeH="0" baseline="0" dirty="0" smtClean="0">
                <a:ln>
                  <a:noFill/>
                </a:ln>
                <a:solidFill>
                  <a:schemeClr val="tx1"/>
                </a:solidFill>
                <a:effectLst/>
                <a:latin typeface="Arial" pitchFamily="34" charset="0"/>
                <a:ea typeface="Times New Roman" pitchFamily="18" charset="0"/>
              </a:rPr>
              <a:t>При признаках собственного переохлаждения — борись со сном, двигайся; используй бумагу, пластиковые пакеты и другие средства для утепления своей обуви и одежды; ищи или строй убежище от холода.</a:t>
            </a:r>
            <a:endParaRPr kumimoji="0" lang="ru-RU"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14678" y="500043"/>
          <a:ext cx="5167338" cy="7049484"/>
        </p:xfrm>
        <a:graphic>
          <a:graphicData uri="http://schemas.openxmlformats.org/drawingml/2006/table">
            <a:tbl>
              <a:tblPr/>
              <a:tblGrid>
                <a:gridCol w="79092"/>
                <a:gridCol w="5088246"/>
              </a:tblGrid>
              <a:tr h="1040131">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endParaRPr lang="ru-RU" sz="1900" dirty="0" smtClean="0">
                        <a:latin typeface="Times New Roman"/>
                        <a:ea typeface="Times New Roman"/>
                        <a:cs typeface="Times New Roman"/>
                      </a:endParaRPr>
                    </a:p>
                    <a:p>
                      <a:pPr>
                        <a:spcAft>
                          <a:spcPts val="0"/>
                        </a:spcAft>
                      </a:pPr>
                      <a:r>
                        <a:rPr lang="ru-RU" sz="2400" dirty="0" smtClean="0">
                          <a:latin typeface="Times New Roman"/>
                          <a:ea typeface="Times New Roman"/>
                          <a:cs typeface="Times New Roman"/>
                        </a:rPr>
                        <a:t>Внеси </a:t>
                      </a:r>
                      <a:r>
                        <a:rPr lang="ru-RU" sz="2400" dirty="0">
                          <a:latin typeface="Times New Roman"/>
                          <a:ea typeface="Times New Roman"/>
                          <a:cs typeface="Times New Roman"/>
                        </a:rPr>
                        <a:t>пострадавшего в теплое помещение.</a:t>
                      </a:r>
                    </a:p>
                  </a:txBody>
                  <a:tcPr marL="9525" marR="9525" marT="9525" marB="9525">
                    <a:lnL>
                      <a:noFill/>
                    </a:lnL>
                    <a:lnR>
                      <a:noFill/>
                    </a:lnR>
                    <a:lnT>
                      <a:noFill/>
                    </a:lnT>
                    <a:lnB>
                      <a:noFill/>
                    </a:lnB>
                  </a:tcPr>
                </a:tc>
              </a:tr>
              <a:tr h="3475704">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endParaRPr lang="ru-RU" sz="1900" dirty="0" smtClean="0">
                        <a:latin typeface="Times New Roman"/>
                        <a:ea typeface="Times New Roman"/>
                        <a:cs typeface="Times New Roman"/>
                      </a:endParaRPr>
                    </a:p>
                    <a:p>
                      <a:pPr>
                        <a:spcAft>
                          <a:spcPts val="0"/>
                        </a:spcAft>
                      </a:pPr>
                      <a:r>
                        <a:rPr lang="ru-RU" sz="2800" dirty="0" smtClean="0">
                          <a:latin typeface="Times New Roman"/>
                          <a:ea typeface="Times New Roman"/>
                          <a:cs typeface="Times New Roman"/>
                        </a:rPr>
                        <a:t>Укутай </a:t>
                      </a:r>
                      <a:r>
                        <a:rPr lang="ru-RU" sz="2800" dirty="0">
                          <a:latin typeface="Times New Roman"/>
                          <a:ea typeface="Times New Roman"/>
                          <a:cs typeface="Times New Roman"/>
                        </a:rPr>
                        <a:t>отмороженные участки тела в несколько слоев. Нельзя ускорять внешнее согревание отмороженных частей тела. Тепло должно возникнуть внутри с восстановлением кровообращения.</a:t>
                      </a:r>
                    </a:p>
                  </a:txBody>
                  <a:tcPr marL="9525" marR="9525" marT="9525" marB="9525">
                    <a:lnL>
                      <a:noFill/>
                    </a:lnL>
                    <a:lnR>
                      <a:noFill/>
                    </a:lnR>
                    <a:lnT>
                      <a:noFill/>
                    </a:lnT>
                    <a:lnB>
                      <a:noFill/>
                    </a:lnB>
                  </a:tcPr>
                </a:tc>
              </a:tr>
              <a:tr h="2548891">
                <a:tc gridSpan="2">
                  <a:txBody>
                    <a:bodyPr/>
                    <a:lstStyle/>
                    <a:p>
                      <a:pPr>
                        <a:spcAft>
                          <a:spcPts val="1200"/>
                        </a:spcAft>
                      </a:pPr>
                      <a:r>
                        <a:rPr lang="ru-RU" sz="1600" dirty="0">
                          <a:latin typeface="Times New Roman"/>
                          <a:ea typeface="Times New Roman"/>
                          <a:cs typeface="Times New Roman"/>
                        </a:rPr>
                        <a:t/>
                      </a:r>
                      <a:br>
                        <a:rPr lang="ru-RU" sz="1600" dirty="0">
                          <a:latin typeface="Times New Roman"/>
                          <a:ea typeface="Times New Roman"/>
                          <a:cs typeface="Times New Roman"/>
                        </a:rPr>
                      </a:br>
                      <a:r>
                        <a:rPr lang="ru-RU" sz="1600" dirty="0" smtClean="0">
                          <a:latin typeface="Times New Roman"/>
                          <a:ea typeface="Times New Roman"/>
                          <a:cs typeface="Times New Roman"/>
                        </a:rPr>
                        <a:t>    </a:t>
                      </a:r>
                      <a:r>
                        <a:rPr lang="ru-RU" sz="2800" b="0" i="0" dirty="0" smtClean="0">
                          <a:latin typeface="Times New Roman"/>
                          <a:ea typeface="Times New Roman"/>
                          <a:cs typeface="Times New Roman"/>
                        </a:rPr>
                        <a:t>При </a:t>
                      </a:r>
                      <a:r>
                        <a:rPr lang="ru-RU" sz="2800" b="0" i="0" dirty="0">
                          <a:latin typeface="Times New Roman"/>
                          <a:ea typeface="Times New Roman"/>
                          <a:cs typeface="Times New Roman"/>
                        </a:rPr>
                        <a:t>отморожении использовать </a:t>
                      </a:r>
                      <a:r>
                        <a:rPr lang="ru-RU" sz="2800" b="1" i="1" dirty="0">
                          <a:latin typeface="Times New Roman"/>
                          <a:ea typeface="Times New Roman"/>
                          <a:cs typeface="Times New Roman"/>
                        </a:rPr>
                        <a:t>масло или вазелин, растирать отмороженные участки </a:t>
                      </a:r>
                      <a:r>
                        <a:rPr lang="ru-RU" sz="2800" b="1" i="1" dirty="0" smtClean="0">
                          <a:latin typeface="Times New Roman"/>
                          <a:ea typeface="Times New Roman"/>
                          <a:cs typeface="Times New Roman"/>
                        </a:rPr>
                        <a:t>тела снегом запрещено</a:t>
                      </a:r>
                    </a:p>
                    <a:p>
                      <a:pPr>
                        <a:spcAft>
                          <a:spcPts val="1200"/>
                        </a:spcAft>
                      </a:pPr>
                      <a:r>
                        <a:rPr lang="ru-RU" sz="2800" b="0" i="0" dirty="0" smtClean="0">
                          <a:latin typeface="Times New Roman"/>
                          <a:ea typeface="Times New Roman"/>
                          <a:cs typeface="Times New Roman"/>
                        </a:rPr>
                        <a:t>.</a:t>
                      </a:r>
                      <a:endParaRPr lang="ru-RU" sz="2800" b="0" i="0" dirty="0">
                        <a:latin typeface="Times New Roman"/>
                        <a:ea typeface="Times New Roman"/>
                        <a:cs typeface="Times New Roman"/>
                      </a:endParaRPr>
                    </a:p>
                  </a:txBody>
                  <a:tcPr marL="9525" marR="9525" marT="9525" marB="9525" anchor="ctr">
                    <a:lnL>
                      <a:noFill/>
                    </a:lnL>
                    <a:lnR>
                      <a:noFill/>
                    </a:lnR>
                    <a:lnT>
                      <a:noFill/>
                    </a:lnT>
                    <a:lnB>
                      <a:noFill/>
                    </a:lnB>
                  </a:tcPr>
                </a:tc>
                <a:tc hMerge="1">
                  <a:txBody>
                    <a:bodyPr/>
                    <a:lstStyle/>
                    <a:p>
                      <a:endParaRPr lang="ru-RU"/>
                    </a:p>
                  </a:txBody>
                  <a:tcPr/>
                </a:tc>
              </a:tr>
            </a:tbl>
          </a:graphicData>
        </a:graphic>
      </p:graphicFrame>
      <p:pic>
        <p:nvPicPr>
          <p:cNvPr id="63490" name="Рисунок 1" descr="Untitled-79.jpg"/>
          <p:cNvPicPr>
            <a:picLocks noChangeAspect="1" noChangeArrowheads="1"/>
          </p:cNvPicPr>
          <p:nvPr/>
        </p:nvPicPr>
        <p:blipFill>
          <a:blip r:embed="rId2"/>
          <a:srcRect/>
          <a:stretch>
            <a:fillRect/>
          </a:stretch>
        </p:blipFill>
        <p:spPr bwMode="auto">
          <a:xfrm>
            <a:off x="0" y="642919"/>
            <a:ext cx="3214678" cy="1857388"/>
          </a:xfrm>
          <a:prstGeom prst="rect">
            <a:avLst/>
          </a:prstGeom>
          <a:noFill/>
        </p:spPr>
      </p:pic>
      <p:pic>
        <p:nvPicPr>
          <p:cNvPr id="63489" name="Рисунок 2" descr="Untitled-80.jpg"/>
          <p:cNvPicPr>
            <a:picLocks noChangeAspect="1" noChangeArrowheads="1"/>
          </p:cNvPicPr>
          <p:nvPr/>
        </p:nvPicPr>
        <p:blipFill>
          <a:blip r:embed="rId3"/>
          <a:srcRect/>
          <a:stretch>
            <a:fillRect/>
          </a:stretch>
        </p:blipFill>
        <p:spPr bwMode="auto">
          <a:xfrm>
            <a:off x="7" y="2714621"/>
            <a:ext cx="3214677" cy="2719395"/>
          </a:xfrm>
          <a:prstGeom prst="rect">
            <a:avLst/>
          </a:prstGeom>
          <a:noFill/>
        </p:spPr>
      </p:pic>
      <p:sp>
        <p:nvSpPr>
          <p:cNvPr id="63491" name="Rectangle 3"/>
          <p:cNvSpPr>
            <a:spLocks noChangeArrowheads="1"/>
          </p:cNvSpPr>
          <p:nvPr/>
        </p:nvSpPr>
        <p:spPr bwMode="auto">
          <a:xfrm>
            <a:off x="0" y="142852"/>
            <a:ext cx="914400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rPr>
              <a:t>Первая помощь при отморожении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643174" y="214294"/>
          <a:ext cx="6096000" cy="5242887"/>
        </p:xfrm>
        <a:graphic>
          <a:graphicData uri="http://schemas.openxmlformats.org/drawingml/2006/table">
            <a:tbl>
              <a:tblPr/>
              <a:tblGrid>
                <a:gridCol w="2143140"/>
                <a:gridCol w="3952860"/>
              </a:tblGrid>
              <a:tr h="2928957">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800" dirty="0">
                          <a:latin typeface="Times New Roman"/>
                          <a:ea typeface="Times New Roman"/>
                          <a:cs typeface="Times New Roman"/>
                        </a:rPr>
                        <a:t>Укутай пострадавшего в одеяла, при необходимости переодень в сухую одежду.</a:t>
                      </a:r>
                    </a:p>
                  </a:txBody>
                  <a:tcPr marL="9525" marR="9525" marT="9525" marB="9525">
                    <a:lnL>
                      <a:noFill/>
                    </a:lnL>
                    <a:lnR>
                      <a:noFill/>
                    </a:lnR>
                    <a:lnT>
                      <a:noFill/>
                    </a:lnT>
                    <a:lnB>
                      <a:noFill/>
                    </a:lnB>
                  </a:tcPr>
                </a:tc>
              </a:tr>
              <a:tr h="2313929">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800" dirty="0">
                          <a:latin typeface="Times New Roman"/>
                          <a:ea typeface="Times New Roman"/>
                          <a:cs typeface="Times New Roman"/>
                        </a:rPr>
                        <a:t>Дай обильное горячее сладкое питье. Накорми горячей пищей.</a:t>
                      </a:r>
                    </a:p>
                  </a:txBody>
                  <a:tcPr marL="9525" marR="9525" marT="9525" marB="9525">
                    <a:lnL>
                      <a:noFill/>
                    </a:lnL>
                    <a:lnR>
                      <a:noFill/>
                    </a:lnR>
                    <a:lnT>
                      <a:noFill/>
                    </a:lnT>
                    <a:lnB>
                      <a:noFill/>
                    </a:lnB>
                  </a:tcPr>
                </a:tc>
              </a:tr>
            </a:tbl>
          </a:graphicData>
        </a:graphic>
      </p:graphicFrame>
      <p:pic>
        <p:nvPicPr>
          <p:cNvPr id="64514" name="Рисунок 3" descr="Untitled-81.jpg"/>
          <p:cNvPicPr>
            <a:picLocks noChangeAspect="1" noChangeArrowheads="1"/>
          </p:cNvPicPr>
          <p:nvPr/>
        </p:nvPicPr>
        <p:blipFill>
          <a:blip r:embed="rId3"/>
          <a:srcRect/>
          <a:stretch>
            <a:fillRect/>
          </a:stretch>
        </p:blipFill>
        <p:spPr bwMode="auto">
          <a:xfrm>
            <a:off x="0" y="142852"/>
            <a:ext cx="4714876" cy="2852005"/>
          </a:xfrm>
          <a:prstGeom prst="rect">
            <a:avLst/>
          </a:prstGeom>
          <a:noFill/>
        </p:spPr>
      </p:pic>
      <p:pic>
        <p:nvPicPr>
          <p:cNvPr id="64513" name="Рисунок 4" descr="Untitled-82.jpg"/>
          <p:cNvPicPr>
            <a:picLocks noChangeAspect="1" noChangeArrowheads="1"/>
          </p:cNvPicPr>
          <p:nvPr/>
        </p:nvPicPr>
        <p:blipFill>
          <a:blip r:embed="rId4"/>
          <a:srcRect/>
          <a:stretch>
            <a:fillRect/>
          </a:stretch>
        </p:blipFill>
        <p:spPr bwMode="auto">
          <a:xfrm>
            <a:off x="214282" y="3063953"/>
            <a:ext cx="4500594" cy="2508191"/>
          </a:xfrm>
          <a:prstGeom prst="rect">
            <a:avLst/>
          </a:prstGeom>
          <a:noFill/>
        </p:spPr>
      </p:pic>
      <p:sp>
        <p:nvSpPr>
          <p:cNvPr id="64515" name="Rectangle 3"/>
          <p:cNvSpPr>
            <a:spLocks noChangeArrowheads="1"/>
          </p:cNvSpPr>
          <p:nvPr/>
        </p:nvSpPr>
        <p:spPr bwMode="auto">
          <a:xfrm>
            <a:off x="0" y="5357830"/>
            <a:ext cx="900115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1200" b="0" i="0" u="none" strike="noStrike" cap="none" normalizeH="0" baseline="0" dirty="0" smtClean="0">
                <a:ln>
                  <a:noFill/>
                </a:ln>
                <a:solidFill>
                  <a:schemeClr val="tx1"/>
                </a:solidFill>
                <a:effectLst/>
                <a:latin typeface="Arial" pitchFamily="34" charset="0"/>
                <a:ea typeface="Times New Roman" pitchFamily="18" charset="0"/>
              </a:rPr>
            </a:br>
            <a:r>
              <a:rPr kumimoji="0" lang="ru-RU" sz="2400" b="0" i="0" u="none" strike="noStrike" cap="none" normalizeH="0" baseline="0" dirty="0" smtClean="0">
                <a:ln>
                  <a:noFill/>
                </a:ln>
                <a:solidFill>
                  <a:schemeClr val="tx1"/>
                </a:solidFill>
                <a:effectLst/>
                <a:latin typeface="Arial" pitchFamily="34" charset="0"/>
                <a:ea typeface="Times New Roman" pitchFamily="18" charset="0"/>
              </a:rPr>
              <a:t>Вызови (самостоятельно или с помощью окружающих) «скорую помощь», обеспечь доставку пострадавшего в лечебное учреждение.</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714612" y="1928805"/>
          <a:ext cx="6096000" cy="4643471"/>
        </p:xfrm>
        <a:graphic>
          <a:graphicData uri="http://schemas.openxmlformats.org/drawingml/2006/table">
            <a:tbl>
              <a:tblPr/>
              <a:tblGrid>
                <a:gridCol w="928694"/>
                <a:gridCol w="5167306"/>
              </a:tblGrid>
              <a:tr h="4643471">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000" dirty="0">
                          <a:latin typeface="Times New Roman"/>
                          <a:ea typeface="Times New Roman"/>
                          <a:cs typeface="Times New Roman"/>
                        </a:rPr>
                        <a:t>Обеспечь промывание желудка. Давай выпить по стакану чистой воды температурой 18–20 0С. На один литр воды желательно добавить десертную ложку соли (10 г) и чайную ложку питьевой соды (5 г). После приема каждых 300–500 мл воды следует вызывать рвоту, прикоснувшись пальцами к корню языка. Общий объем принятой жидкости при промывании желудка должен быть не меньше 2500–5000 мл. </a:t>
                      </a:r>
                      <a:r>
                        <a:rPr lang="ru-RU" sz="2000" dirty="0" smtClean="0">
                          <a:latin typeface="Times New Roman"/>
                          <a:ea typeface="Times New Roman"/>
                          <a:cs typeface="Times New Roman"/>
                        </a:rPr>
                        <a:t>Промывание</a:t>
                      </a:r>
                      <a:r>
                        <a:rPr lang="ru-RU" sz="2000" baseline="0" dirty="0" smtClean="0">
                          <a:latin typeface="Times New Roman"/>
                          <a:ea typeface="Times New Roman"/>
                          <a:cs typeface="Times New Roman"/>
                        </a:rPr>
                        <a:t> </a:t>
                      </a:r>
                      <a:r>
                        <a:rPr lang="ru-RU" sz="2000" dirty="0" smtClean="0">
                          <a:latin typeface="Times New Roman"/>
                          <a:ea typeface="Times New Roman"/>
                          <a:cs typeface="Times New Roman"/>
                        </a:rPr>
                        <a:t>желудка </a:t>
                      </a:r>
                      <a:r>
                        <a:rPr lang="ru-RU" sz="2000" dirty="0">
                          <a:latin typeface="Times New Roman"/>
                          <a:ea typeface="Times New Roman"/>
                          <a:cs typeface="Times New Roman"/>
                        </a:rPr>
                        <a:t>проводить до «чистых промывных вод</a:t>
                      </a:r>
                      <a:r>
                        <a:rPr lang="ru-RU" sz="2000" dirty="0" smtClean="0">
                          <a:latin typeface="Times New Roman"/>
                          <a:ea typeface="Times New Roman"/>
                          <a:cs typeface="Times New Roman"/>
                        </a:rPr>
                        <a:t>».</a:t>
                      </a:r>
                    </a:p>
                    <a:p>
                      <a:pPr>
                        <a:spcAft>
                          <a:spcPts val="0"/>
                        </a:spcAft>
                      </a:pPr>
                      <a:r>
                        <a:rPr lang="ru-RU" sz="2000" dirty="0" smtClean="0">
                          <a:latin typeface="Times New Roman"/>
                          <a:ea typeface="Times New Roman"/>
                          <a:cs typeface="Times New Roman"/>
                        </a:rPr>
                        <a:t>. </a:t>
                      </a:r>
                      <a:r>
                        <a:rPr lang="ru-RU" sz="2800" dirty="0">
                          <a:latin typeface="Times New Roman"/>
                          <a:ea typeface="Times New Roman"/>
                          <a:cs typeface="Times New Roman"/>
                        </a:rPr>
                        <a:t>При отсутствии сознания желудок не промывать!</a:t>
                      </a:r>
                    </a:p>
                  </a:txBody>
                  <a:tcPr marL="9525" marR="9525" marT="9525" marB="9525">
                    <a:lnL>
                      <a:noFill/>
                    </a:lnL>
                    <a:lnR>
                      <a:noFill/>
                    </a:lnR>
                    <a:lnT>
                      <a:noFill/>
                    </a:lnT>
                    <a:lnB>
                      <a:noFill/>
                    </a:lnB>
                  </a:tcPr>
                </a:tc>
              </a:tr>
            </a:tbl>
          </a:graphicData>
        </a:graphic>
      </p:graphicFrame>
      <p:sp>
        <p:nvSpPr>
          <p:cNvPr id="65538" name="Rectangle 2"/>
          <p:cNvSpPr>
            <a:spLocks noChangeArrowheads="1"/>
          </p:cNvSpPr>
          <p:nvPr/>
        </p:nvSpPr>
        <p:spPr bwMode="auto">
          <a:xfrm>
            <a:off x="0" y="214290"/>
            <a:ext cx="9144000"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Первая помощь при </a:t>
            </a:r>
            <a:r>
              <a:rPr kumimoji="0" lang="ru-RU" b="1" i="0" u="none" strike="noStrike" cap="none" normalizeH="0" baseline="0" dirty="0" err="1" smtClean="0">
                <a:ln>
                  <a:noFill/>
                </a:ln>
                <a:solidFill>
                  <a:schemeClr val="tx1"/>
                </a:solidFill>
                <a:effectLst/>
                <a:latin typeface="Arial" pitchFamily="34" charset="0"/>
                <a:ea typeface="Times New Roman" pitchFamily="18" charset="0"/>
              </a:rPr>
              <a:t>пероральных</a:t>
            </a:r>
            <a:r>
              <a:rPr kumimoji="0" lang="ru-RU" b="1" i="0" u="none" strike="noStrike" cap="none" normalizeH="0" baseline="0" dirty="0" smtClean="0">
                <a:ln>
                  <a:noFill/>
                </a:ln>
                <a:solidFill>
                  <a:schemeClr val="tx1"/>
                </a:solidFill>
                <a:effectLst/>
                <a:latin typeface="Arial" pitchFamily="34" charset="0"/>
                <a:ea typeface="Times New Roman" pitchFamily="18" charset="0"/>
              </a:rPr>
              <a:t> отравлениях (при поступлении токсического вещества через рот)</a:t>
            </a: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1200" b="0" i="0" u="none" strike="noStrike" cap="none" normalizeH="0" baseline="0" dirty="0" smtClean="0">
                <a:ln>
                  <a:noFill/>
                </a:ln>
                <a:solidFill>
                  <a:schemeClr val="tx1"/>
                </a:solidFill>
                <a:effectLst/>
                <a:latin typeface="Arial" pitchFamily="34" charset="0"/>
                <a:ea typeface="Times New Roman" pitchFamily="18" charset="0"/>
              </a:rPr>
            </a:br>
            <a:r>
              <a:rPr kumimoji="0" lang="ru-RU" b="0" i="0" u="none" strike="noStrike" cap="none" normalizeH="0" baseline="0" dirty="0" smtClean="0">
                <a:ln>
                  <a:noFill/>
                </a:ln>
                <a:solidFill>
                  <a:schemeClr val="tx1"/>
                </a:solidFill>
                <a:effectLst/>
                <a:latin typeface="Arial" pitchFamily="34" charset="0"/>
                <a:ea typeface="Times New Roman" pitchFamily="18" charset="0"/>
              </a:rPr>
              <a:t>Срочно вызови бригаду «скорой» медицинской помощи. Выясни обстоятельства происшедшего (в случае лекарственного отравления предъяви обертки от лекарств прибывшему медицинскому работнику).</a:t>
            </a:r>
            <a:endParaRPr kumimoji="0" lang="ru-RU"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rPr>
              <a:t>Если пострадавший в сознании, то</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endParaRPr>
          </a:p>
        </p:txBody>
      </p:sp>
      <p:pic>
        <p:nvPicPr>
          <p:cNvPr id="65537" name="Рисунок 1" descr="Untitled-96.jpg"/>
          <p:cNvPicPr>
            <a:picLocks noChangeAspect="1" noChangeArrowheads="1"/>
          </p:cNvPicPr>
          <p:nvPr/>
        </p:nvPicPr>
        <p:blipFill>
          <a:blip r:embed="rId2"/>
          <a:srcRect/>
          <a:stretch>
            <a:fillRect/>
          </a:stretch>
        </p:blipFill>
        <p:spPr bwMode="auto">
          <a:xfrm>
            <a:off x="214282" y="2071677"/>
            <a:ext cx="3429024" cy="4786323"/>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714612" y="571480"/>
          <a:ext cx="6096000" cy="5429288"/>
        </p:xfrm>
        <a:graphic>
          <a:graphicData uri="http://schemas.openxmlformats.org/drawingml/2006/table">
            <a:tbl>
              <a:tblPr/>
              <a:tblGrid>
                <a:gridCol w="3048000"/>
                <a:gridCol w="3048000"/>
              </a:tblGrid>
              <a:tr h="5429288">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800" dirty="0">
                          <a:latin typeface="Times New Roman"/>
                          <a:ea typeface="Times New Roman"/>
                          <a:cs typeface="Times New Roman"/>
                        </a:rPr>
                        <a:t>Раствори в стакане воды 10–20 таблеток активированного угля до состояния кашицы. Дай пострадавшему выпить (в качестве абсорбента).</a:t>
                      </a:r>
                    </a:p>
                  </a:txBody>
                  <a:tcPr marL="9525" marR="9525" marT="9525" marB="9525">
                    <a:lnL>
                      <a:noFill/>
                    </a:lnL>
                    <a:lnR>
                      <a:noFill/>
                    </a:lnR>
                    <a:lnT>
                      <a:noFill/>
                    </a:lnT>
                    <a:lnB>
                      <a:noFill/>
                    </a:lnB>
                  </a:tcPr>
                </a:tc>
              </a:tr>
            </a:tbl>
          </a:graphicData>
        </a:graphic>
      </p:graphicFrame>
      <p:pic>
        <p:nvPicPr>
          <p:cNvPr id="66561" name="Рисунок 2" descr="Untitled-97.jpg"/>
          <p:cNvPicPr>
            <a:picLocks noChangeAspect="1" noChangeArrowheads="1"/>
          </p:cNvPicPr>
          <p:nvPr/>
        </p:nvPicPr>
        <p:blipFill>
          <a:blip r:embed="rId2"/>
          <a:srcRect/>
          <a:stretch>
            <a:fillRect/>
          </a:stretch>
        </p:blipFill>
        <p:spPr bwMode="auto">
          <a:xfrm>
            <a:off x="6" y="0"/>
            <a:ext cx="5398699" cy="4572008"/>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048000" y="571480"/>
          <a:ext cx="6096000" cy="5429288"/>
        </p:xfrm>
        <a:graphic>
          <a:graphicData uri="http://schemas.openxmlformats.org/drawingml/2006/table">
            <a:tbl>
              <a:tblPr/>
              <a:tblGrid>
                <a:gridCol w="1881190"/>
                <a:gridCol w="4214810"/>
              </a:tblGrid>
              <a:tr h="2643207">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800" dirty="0">
                          <a:latin typeface="Times New Roman"/>
                          <a:ea typeface="Times New Roman"/>
                          <a:cs typeface="Times New Roman"/>
                        </a:rPr>
                        <a:t>Определи наличие пульса на сонных артериях, реакции зрачков на </a:t>
                      </a:r>
                      <a:br>
                        <a:rPr lang="ru-RU" sz="2800" dirty="0">
                          <a:latin typeface="Times New Roman"/>
                          <a:ea typeface="Times New Roman"/>
                          <a:cs typeface="Times New Roman"/>
                        </a:rPr>
                      </a:br>
                      <a:r>
                        <a:rPr lang="ru-RU" sz="2800" dirty="0">
                          <a:latin typeface="Times New Roman"/>
                          <a:ea typeface="Times New Roman"/>
                          <a:cs typeface="Times New Roman"/>
                        </a:rPr>
                        <a:t>свет, самостоятельного дыхания.</a:t>
                      </a:r>
                    </a:p>
                  </a:txBody>
                  <a:tcPr marL="9525" marR="9525" marT="9525" marB="9525">
                    <a:lnL>
                      <a:noFill/>
                    </a:lnL>
                    <a:lnR>
                      <a:noFill/>
                    </a:lnR>
                    <a:lnT>
                      <a:noFill/>
                    </a:lnT>
                    <a:lnB>
                      <a:noFill/>
                    </a:lnB>
                  </a:tcPr>
                </a:tc>
              </a:tr>
              <a:tr h="2786083">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800" dirty="0">
                          <a:latin typeface="Times New Roman"/>
                          <a:ea typeface="Times New Roman"/>
                          <a:cs typeface="Times New Roman"/>
                        </a:rPr>
                        <a:t>Если пульс, дыхание и реакция зрачков на свет отсутствуют — немедленно приступай к сердечно-легочной реанимации</a:t>
                      </a:r>
                    </a:p>
                  </a:txBody>
                  <a:tcPr marL="9525" marR="9525" marT="9525" marB="9525">
                    <a:lnL>
                      <a:noFill/>
                    </a:lnL>
                    <a:lnR>
                      <a:noFill/>
                    </a:lnR>
                    <a:lnT>
                      <a:noFill/>
                    </a:lnT>
                    <a:lnB>
                      <a:noFill/>
                    </a:lnB>
                  </a:tcPr>
                </a:tc>
              </a:tr>
            </a:tbl>
          </a:graphicData>
        </a:graphic>
      </p:graphicFrame>
      <p:pic>
        <p:nvPicPr>
          <p:cNvPr id="67586" name="Рисунок 3" descr="Untitled-98.jpg"/>
          <p:cNvPicPr>
            <a:picLocks noChangeAspect="1" noChangeArrowheads="1"/>
          </p:cNvPicPr>
          <p:nvPr/>
        </p:nvPicPr>
        <p:blipFill>
          <a:blip r:embed="rId2"/>
          <a:srcRect/>
          <a:stretch>
            <a:fillRect/>
          </a:stretch>
        </p:blipFill>
        <p:spPr bwMode="auto">
          <a:xfrm>
            <a:off x="6" y="714359"/>
            <a:ext cx="4868845" cy="2714644"/>
          </a:xfrm>
          <a:prstGeom prst="rect">
            <a:avLst/>
          </a:prstGeom>
          <a:noFill/>
        </p:spPr>
      </p:pic>
      <p:pic>
        <p:nvPicPr>
          <p:cNvPr id="67585" name="Рисунок 4" descr="Untitled-99.jpg"/>
          <p:cNvPicPr>
            <a:picLocks noChangeAspect="1" noChangeArrowheads="1"/>
          </p:cNvPicPr>
          <p:nvPr/>
        </p:nvPicPr>
        <p:blipFill>
          <a:blip r:embed="rId3"/>
          <a:srcRect/>
          <a:stretch>
            <a:fillRect/>
          </a:stretch>
        </p:blipFill>
        <p:spPr bwMode="auto">
          <a:xfrm>
            <a:off x="285720" y="3240363"/>
            <a:ext cx="4572032" cy="3317612"/>
          </a:xfrm>
          <a:prstGeom prst="rect">
            <a:avLst/>
          </a:prstGeom>
          <a:noFill/>
        </p:spPr>
      </p:pic>
      <p:sp>
        <p:nvSpPr>
          <p:cNvPr id="67587" name="Rectangle 3"/>
          <p:cNvSpPr>
            <a:spLocks noChangeArrowheads="1"/>
          </p:cNvSpPr>
          <p:nvPr/>
        </p:nvSpPr>
        <p:spPr bwMode="auto">
          <a:xfrm>
            <a:off x="0" y="214290"/>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ru-RU" sz="2400" b="1" i="1" dirty="0" smtClean="0">
                <a:solidFill>
                  <a:srgbClr val="FF0000"/>
                </a:solidFill>
                <a:latin typeface="Arial" pitchFamily="34" charset="0"/>
                <a:ea typeface="Times New Roman" pitchFamily="18" charset="0"/>
              </a:rPr>
              <a:t>Если пострадавший без сознания</a:t>
            </a:r>
          </a:p>
          <a:p>
            <a:pPr algn="ctr" eaLnBrk="0" fontAlgn="base" hangingPunct="0">
              <a:spcBef>
                <a:spcPct val="0"/>
              </a:spcBef>
              <a:spcAft>
                <a:spcPct val="0"/>
              </a:spcAft>
            </a:pPr>
            <a:endParaRPr lang="ru-RU" dirty="0" smtClean="0">
              <a:solidFill>
                <a:prstClr val="black"/>
              </a:solidFill>
              <a:latin typeface="Arial" pitchFamily="34" charset="0"/>
            </a:endParaRPr>
          </a:p>
        </p:txBody>
      </p:sp>
    </p:spTree>
    <p:extLst>
      <p:ext uri="{BB962C8B-B14F-4D97-AF65-F5344CB8AC3E}">
        <p14:creationId xmlns:p14="http://schemas.microsoft.com/office/powerpoint/2010/main" val="388490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20694"/>
            <a:ext cx="8208912" cy="6215035"/>
          </a:xfrm>
          <a:prstGeom prst="rect">
            <a:avLst/>
          </a:prstGeom>
        </p:spPr>
        <p:txBody>
          <a:bodyPr wrap="square">
            <a:spAutoFit/>
          </a:bodyPr>
          <a:lstStyle/>
          <a:p>
            <a:pPr>
              <a:lnSpc>
                <a:spcPct val="115000"/>
              </a:lnSpc>
              <a:spcAft>
                <a:spcPts val="1000"/>
              </a:spcAft>
            </a:pPr>
            <a:r>
              <a:rPr lang="ru-RU" sz="2400" b="1" i="1"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Перечень состояний, при которых</a:t>
            </a:r>
            <a:r>
              <a:rPr lang="ru-RU" sz="2400" b="1" i="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r>
            <a:br>
              <a:rPr lang="ru-RU" sz="2400" b="1" i="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b="1" i="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оказывается первая </a:t>
            </a:r>
            <a:r>
              <a:rPr lang="ru-RU" sz="2400" b="1" i="1"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помощь</a:t>
            </a:r>
            <a:endParaRPr lang="ru-RU" sz="2400" b="1" i="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400" b="1" i="1" dirty="0">
                <a:solidFill>
                  <a:srgbClr val="003300"/>
                </a:solidFill>
                <a:latin typeface="Times New Roman" panose="02020603050405020304" pitchFamily="18" charset="0"/>
                <a:ea typeface="Times New Roman" panose="02020603050405020304" pitchFamily="18" charset="0"/>
                <a:cs typeface="Times New Roman" panose="02020603050405020304" pitchFamily="18" charset="0"/>
              </a:rPr>
              <a:t>1. Отсутствие сознания.</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400" b="1" i="1" dirty="0">
                <a:solidFill>
                  <a:srgbClr val="003300"/>
                </a:solidFill>
                <a:latin typeface="Times New Roman" panose="02020603050405020304" pitchFamily="18" charset="0"/>
                <a:ea typeface="Times New Roman" panose="02020603050405020304" pitchFamily="18" charset="0"/>
                <a:cs typeface="Times New Roman" panose="02020603050405020304" pitchFamily="18" charset="0"/>
              </a:rPr>
              <a:t>2. Остановка дыхания и кровообращения.</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400" b="1" i="1" dirty="0">
                <a:solidFill>
                  <a:srgbClr val="003300"/>
                </a:solidFill>
                <a:latin typeface="Times New Roman" panose="02020603050405020304" pitchFamily="18" charset="0"/>
                <a:ea typeface="Times New Roman" panose="02020603050405020304" pitchFamily="18" charset="0"/>
                <a:cs typeface="Times New Roman" panose="02020603050405020304" pitchFamily="18" charset="0"/>
              </a:rPr>
              <a:t>3. Наружные кровотечения.</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400" b="1" i="1" dirty="0">
                <a:solidFill>
                  <a:srgbClr val="003300"/>
                </a:solidFill>
                <a:latin typeface="Times New Roman" panose="02020603050405020304" pitchFamily="18" charset="0"/>
                <a:ea typeface="Times New Roman" panose="02020603050405020304" pitchFamily="18" charset="0"/>
                <a:cs typeface="Times New Roman" panose="02020603050405020304" pitchFamily="18" charset="0"/>
              </a:rPr>
              <a:t>4. Инородные тела верхних дыхательных путей.</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400" b="1" i="1" dirty="0">
                <a:solidFill>
                  <a:srgbClr val="003300"/>
                </a:solidFill>
                <a:latin typeface="Times New Roman" panose="02020603050405020304" pitchFamily="18" charset="0"/>
                <a:ea typeface="Times New Roman" panose="02020603050405020304" pitchFamily="18" charset="0"/>
                <a:cs typeface="Times New Roman" panose="02020603050405020304" pitchFamily="18" charset="0"/>
              </a:rPr>
              <a:t>5. Травмы различных областей тела.</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400" b="1" i="1" dirty="0">
                <a:solidFill>
                  <a:srgbClr val="003300"/>
                </a:solidFill>
                <a:latin typeface="Times New Roman" panose="02020603050405020304" pitchFamily="18" charset="0"/>
                <a:ea typeface="Times New Roman" panose="02020603050405020304" pitchFamily="18" charset="0"/>
                <a:cs typeface="Times New Roman" panose="02020603050405020304" pitchFamily="18" charset="0"/>
              </a:rPr>
              <a:t>6. Ожоги, эффекты воздействия высоких температур, теплового излучения.</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400" b="1" i="1" dirty="0">
                <a:solidFill>
                  <a:srgbClr val="003300"/>
                </a:solidFill>
                <a:latin typeface="Times New Roman" panose="02020603050405020304" pitchFamily="18" charset="0"/>
                <a:ea typeface="Times New Roman" panose="02020603050405020304" pitchFamily="18" charset="0"/>
                <a:cs typeface="Times New Roman" panose="02020603050405020304" pitchFamily="18" charset="0"/>
              </a:rPr>
              <a:t>7. Отморожение и другие эффекты воздействия низких температур.</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400" b="1" i="1" dirty="0">
                <a:latin typeface="Times New Roman" panose="02020603050405020304" pitchFamily="18" charset="0"/>
                <a:ea typeface="Times New Roman" panose="02020603050405020304" pitchFamily="18" charset="0"/>
                <a:cs typeface="Times New Roman" panose="02020603050405020304" pitchFamily="18" charset="0"/>
              </a:rPr>
              <a:t>8. Отравления.</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13599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488" y="214291"/>
          <a:ext cx="6096000" cy="6000792"/>
        </p:xfrm>
        <a:graphic>
          <a:graphicData uri="http://schemas.openxmlformats.org/drawingml/2006/table">
            <a:tbl>
              <a:tblPr/>
              <a:tblGrid>
                <a:gridCol w="2357454"/>
                <a:gridCol w="3738546"/>
              </a:tblGrid>
              <a:tr h="3000396">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3200" dirty="0">
                          <a:latin typeface="Times New Roman"/>
                          <a:ea typeface="Times New Roman"/>
                          <a:cs typeface="Times New Roman"/>
                        </a:rPr>
                        <a:t>Уложи пострадавшего в устойчивое боковое положение.</a:t>
                      </a:r>
                    </a:p>
                  </a:txBody>
                  <a:tcPr marL="9525" marR="9525" marT="9525" marB="9525">
                    <a:lnL>
                      <a:noFill/>
                    </a:lnL>
                    <a:lnR>
                      <a:noFill/>
                    </a:lnR>
                    <a:lnT>
                      <a:noFill/>
                    </a:lnT>
                    <a:lnB>
                      <a:noFill/>
                    </a:lnB>
                  </a:tcPr>
                </a:tc>
              </a:tr>
              <a:tr h="3000396">
                <a:tc>
                  <a:txBody>
                    <a:bodyPr/>
                    <a:lstStyle/>
                    <a:p>
                      <a:pPr>
                        <a:spcAft>
                          <a:spcPts val="0"/>
                        </a:spcAft>
                      </a:pPr>
                      <a:endParaRPr lang="ru-RU" sz="120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3200" dirty="0">
                          <a:latin typeface="Times New Roman"/>
                          <a:ea typeface="Times New Roman"/>
                          <a:cs typeface="Times New Roman"/>
                        </a:rPr>
                        <a:t>Укутай пострадавшего теплыми одеялами, одеждой.</a:t>
                      </a:r>
                    </a:p>
                  </a:txBody>
                  <a:tcPr marL="9525" marR="9525" marT="9525" marB="9525">
                    <a:lnL>
                      <a:noFill/>
                    </a:lnL>
                    <a:lnR>
                      <a:noFill/>
                    </a:lnR>
                    <a:lnT>
                      <a:noFill/>
                    </a:lnT>
                    <a:lnB>
                      <a:noFill/>
                    </a:lnB>
                  </a:tcPr>
                </a:tc>
              </a:tr>
            </a:tbl>
          </a:graphicData>
        </a:graphic>
      </p:graphicFrame>
      <p:pic>
        <p:nvPicPr>
          <p:cNvPr id="68610" name="Рисунок 5" descr="Untitled-100.jpg"/>
          <p:cNvPicPr>
            <a:picLocks noChangeAspect="1" noChangeArrowheads="1"/>
          </p:cNvPicPr>
          <p:nvPr/>
        </p:nvPicPr>
        <p:blipFill>
          <a:blip r:embed="rId2"/>
          <a:srcRect/>
          <a:stretch>
            <a:fillRect/>
          </a:stretch>
        </p:blipFill>
        <p:spPr bwMode="auto">
          <a:xfrm>
            <a:off x="-214346" y="0"/>
            <a:ext cx="5214942" cy="2799405"/>
          </a:xfrm>
          <a:prstGeom prst="rect">
            <a:avLst/>
          </a:prstGeom>
          <a:noFill/>
        </p:spPr>
      </p:pic>
      <p:pic>
        <p:nvPicPr>
          <p:cNvPr id="68609" name="Рисунок 6" descr="Untitled-101.jpg"/>
          <p:cNvPicPr>
            <a:picLocks noChangeAspect="1" noChangeArrowheads="1"/>
          </p:cNvPicPr>
          <p:nvPr/>
        </p:nvPicPr>
        <p:blipFill>
          <a:blip r:embed="rId3"/>
          <a:srcRect/>
          <a:stretch>
            <a:fillRect/>
          </a:stretch>
        </p:blipFill>
        <p:spPr bwMode="auto">
          <a:xfrm>
            <a:off x="142844" y="2928935"/>
            <a:ext cx="4786346" cy="3619512"/>
          </a:xfrm>
          <a:prstGeom prst="rect">
            <a:avLst/>
          </a:prstGeom>
          <a:noFill/>
        </p:spPr>
      </p:pic>
    </p:spTree>
    <p:extLst>
      <p:ext uri="{BB962C8B-B14F-4D97-AF65-F5344CB8AC3E}">
        <p14:creationId xmlns:p14="http://schemas.microsoft.com/office/powerpoint/2010/main" val="10613439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490" y="3643315"/>
          <a:ext cx="6096001" cy="4168276"/>
        </p:xfrm>
        <a:graphic>
          <a:graphicData uri="http://schemas.openxmlformats.org/drawingml/2006/table">
            <a:tbl>
              <a:tblPr/>
              <a:tblGrid>
                <a:gridCol w="2143140"/>
                <a:gridCol w="3952861"/>
              </a:tblGrid>
              <a:tr h="3006091">
                <a:tc>
                  <a:txBody>
                    <a:bodyPr/>
                    <a:lstStyle/>
                    <a:p>
                      <a:pPr>
                        <a:spcAft>
                          <a:spcPts val="0"/>
                        </a:spcAft>
                      </a:pPr>
                      <a:r>
                        <a:rPr lang="ru-RU" sz="1200" dirty="0" smtClean="0">
                          <a:latin typeface="Times New Roman"/>
                          <a:ea typeface="Times New Roman"/>
                          <a:cs typeface="Times New Roman"/>
                        </a:rPr>
                        <a:t>  </a:t>
                      </a: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800" dirty="0">
                          <a:latin typeface="Times New Roman"/>
                          <a:ea typeface="Times New Roman"/>
                          <a:cs typeface="Times New Roman"/>
                        </a:rPr>
                        <a:t>Убедись, что ни тебе, ни пострадавшему ничто не угрожает, вынеси пострадавшего в безопасное место или открой окна, проветри помещение.</a:t>
                      </a:r>
                    </a:p>
                  </a:txBody>
                  <a:tcPr marL="9525" marR="9525" marT="9525" marB="9525">
                    <a:lnL>
                      <a:noFill/>
                    </a:lnL>
                    <a:lnR>
                      <a:noFill/>
                    </a:lnR>
                    <a:lnT>
                      <a:noFill/>
                    </a:lnT>
                    <a:lnB>
                      <a:noFill/>
                    </a:lnB>
                  </a:tcPr>
                </a:tc>
              </a:tr>
              <a:tr h="1162187">
                <a:tc gridSpan="2">
                  <a:txBody>
                    <a:bodyPr/>
                    <a:lstStyle/>
                    <a:p>
                      <a:pPr algn="r">
                        <a:spcAft>
                          <a:spcPts val="1200"/>
                        </a:spcAft>
                      </a:pPr>
                      <a:r>
                        <a:rPr lang="ru-RU" sz="1600" dirty="0" smtClean="0">
                          <a:latin typeface="Times New Roman"/>
                          <a:ea typeface="Times New Roman"/>
                          <a:cs typeface="Times New Roman"/>
                        </a:rPr>
                        <a:t>Вызови </a:t>
                      </a:r>
                      <a:r>
                        <a:rPr lang="ru-RU" sz="1600" dirty="0">
                          <a:latin typeface="Times New Roman"/>
                          <a:ea typeface="Times New Roman"/>
                          <a:cs typeface="Times New Roman"/>
                        </a:rPr>
                        <a:t>«скорую</a:t>
                      </a:r>
                      <a:r>
                        <a:rPr lang="ru-RU" sz="1600" dirty="0" smtClean="0">
                          <a:latin typeface="Times New Roman"/>
                          <a:ea typeface="Times New Roman"/>
                          <a:cs typeface="Times New Roman"/>
                        </a:rPr>
                        <a:t>» </a:t>
                      </a:r>
                      <a:r>
                        <a:rPr lang="ru-RU" sz="1600" dirty="0">
                          <a:latin typeface="Times New Roman"/>
                          <a:ea typeface="Times New Roman"/>
                          <a:cs typeface="Times New Roman"/>
                        </a:rPr>
                        <a:t>медицинскую помощь</a:t>
                      </a:r>
                      <a:r>
                        <a:rPr lang="ru-RU" sz="1200" dirty="0" smtClean="0">
                          <a:latin typeface="Times New Roman"/>
                          <a:ea typeface="Times New Roman"/>
                          <a:cs typeface="Times New Roman"/>
                        </a:rPr>
                        <a:t>.  </a:t>
                      </a: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hMerge="1">
                  <a:txBody>
                    <a:bodyPr/>
                    <a:lstStyle/>
                    <a:p>
                      <a:endParaRPr lang="ru-RU"/>
                    </a:p>
                  </a:txBody>
                  <a:tcPr/>
                </a:tc>
              </a:tr>
            </a:tbl>
          </a:graphicData>
        </a:graphic>
      </p:graphicFrame>
      <p:sp>
        <p:nvSpPr>
          <p:cNvPr id="1026" name="Rectangle 2"/>
          <p:cNvSpPr>
            <a:spLocks noChangeArrowheads="1"/>
          </p:cNvSpPr>
          <p:nvPr/>
        </p:nvSpPr>
        <p:spPr bwMode="auto">
          <a:xfrm>
            <a:off x="214282" y="-142898"/>
            <a:ext cx="821537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rPr>
              <a:t>Первая помощь </a:t>
            </a:r>
            <a:r>
              <a:rPr kumimoji="0" lang="ru-RU" sz="2000" b="1" i="1" u="none" strike="noStrike" cap="none" normalizeH="0" baseline="0" dirty="0" smtClean="0">
                <a:ln>
                  <a:noFill/>
                </a:ln>
                <a:solidFill>
                  <a:srgbClr val="00B0F0"/>
                </a:solidFill>
                <a:effectLst/>
                <a:latin typeface="Arial" pitchFamily="34" charset="0"/>
                <a:ea typeface="Times New Roman" pitchFamily="18" charset="0"/>
              </a:rPr>
              <a:t>при ингаляционных </a:t>
            </a:r>
            <a:r>
              <a:rPr kumimoji="0" lang="ru-RU" sz="2000" b="1" i="0" u="none" strike="noStrike" cap="none" normalizeH="0" baseline="0" dirty="0" smtClean="0">
                <a:ln>
                  <a:noFill/>
                </a:ln>
                <a:solidFill>
                  <a:schemeClr val="tx1"/>
                </a:solidFill>
                <a:effectLst/>
                <a:latin typeface="Arial" pitchFamily="34" charset="0"/>
                <a:ea typeface="Times New Roman" pitchFamily="18" charset="0"/>
              </a:rPr>
              <a:t>отравлениях (при поступлении токсического вещества через дыхательные пути)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1200" b="0" i="0" u="none" strike="noStrike" cap="none" normalizeH="0" baseline="0" dirty="0" smtClean="0">
                <a:ln>
                  <a:noFill/>
                </a:ln>
                <a:solidFill>
                  <a:schemeClr val="tx1"/>
                </a:solidFill>
                <a:effectLst/>
                <a:latin typeface="Arial" pitchFamily="34" charset="0"/>
                <a:ea typeface="Times New Roman" pitchFamily="18" charset="0"/>
              </a:rPr>
            </a:br>
            <a:r>
              <a:rPr kumimoji="0" lang="ru-RU" sz="2400" b="0" i="0" u="none" strike="noStrike" cap="none" normalizeH="0" baseline="0" dirty="0" smtClean="0">
                <a:ln>
                  <a:noFill/>
                </a:ln>
                <a:solidFill>
                  <a:schemeClr val="tx1"/>
                </a:solidFill>
                <a:effectLst/>
                <a:latin typeface="Arial" pitchFamily="34" charset="0"/>
                <a:ea typeface="Times New Roman" pitchFamily="18" charset="0"/>
              </a:rPr>
              <a:t>Признаки отравления угарным газом</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1" i="1" u="none" strike="noStrike" cap="none" normalizeH="0" baseline="0" dirty="0" smtClean="0">
                <a:ln>
                  <a:noFill/>
                </a:ln>
                <a:solidFill>
                  <a:schemeClr val="accent2">
                    <a:lumMod val="50000"/>
                  </a:schemeClr>
                </a:solidFill>
                <a:effectLst/>
                <a:latin typeface="Arial" pitchFamily="34" charset="0"/>
                <a:ea typeface="Times New Roman" pitchFamily="18" charset="0"/>
              </a:rPr>
              <a:t>резь в глазах, звон в ушах, головная боль, тошнота, рвота, потеря сознания, покраснение кожи.</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2000" b="0" i="0" u="none" strike="noStrike" cap="none" normalizeH="0" baseline="0" dirty="0" smtClean="0">
                <a:ln>
                  <a:noFill/>
                </a:ln>
                <a:solidFill>
                  <a:schemeClr val="tx1"/>
                </a:solidFill>
                <a:effectLst/>
                <a:latin typeface="Arial" pitchFamily="34" charset="0"/>
                <a:ea typeface="Times New Roman" pitchFamily="18" charset="0"/>
              </a:rPr>
            </a:br>
            <a:r>
              <a:rPr kumimoji="0" lang="ru-RU" sz="2400" b="0" i="0" u="none" strike="noStrike" cap="none" normalizeH="0" baseline="0" dirty="0" smtClean="0">
                <a:ln>
                  <a:noFill/>
                </a:ln>
                <a:solidFill>
                  <a:schemeClr val="tx1"/>
                </a:solidFill>
                <a:effectLst/>
                <a:latin typeface="Arial" pitchFamily="34" charset="0"/>
                <a:ea typeface="Times New Roman" pitchFamily="18" charset="0"/>
              </a:rPr>
              <a:t>Признаки отравления бытовым газом</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1" i="1" u="none" strike="noStrike" cap="none" normalizeH="0" baseline="0" dirty="0" smtClean="0">
                <a:ln>
                  <a:noFill/>
                </a:ln>
                <a:solidFill>
                  <a:srgbClr val="7030A0"/>
                </a:solidFill>
                <a:effectLst/>
                <a:latin typeface="Arial" pitchFamily="34" charset="0"/>
                <a:ea typeface="Times New Roman" pitchFamily="18" charset="0"/>
              </a:rPr>
              <a:t>тяжесть в голове, головокружение, шум в ушах, рвота; резкая мышечная слабость,</a:t>
            </a:r>
            <a:br>
              <a:rPr kumimoji="0" lang="ru-RU" sz="2000" b="1" i="1" u="none" strike="noStrike" cap="none" normalizeH="0" baseline="0" dirty="0" smtClean="0">
                <a:ln>
                  <a:noFill/>
                </a:ln>
                <a:solidFill>
                  <a:srgbClr val="7030A0"/>
                </a:solidFill>
                <a:effectLst/>
                <a:latin typeface="Arial" pitchFamily="34" charset="0"/>
                <a:ea typeface="Times New Roman" pitchFamily="18" charset="0"/>
              </a:rPr>
            </a:br>
            <a:r>
              <a:rPr kumimoji="0" lang="ru-RU" sz="2000" b="1" i="1" u="none" strike="noStrike" cap="none" normalizeH="0" baseline="0" dirty="0" smtClean="0">
                <a:ln>
                  <a:noFill/>
                </a:ln>
                <a:solidFill>
                  <a:srgbClr val="7030A0"/>
                </a:solidFill>
                <a:effectLst/>
                <a:latin typeface="Arial" pitchFamily="34" charset="0"/>
                <a:ea typeface="Times New Roman" pitchFamily="18" charset="0"/>
              </a:rPr>
              <a:t>усиление сердцебиения; сонливость, потеря сознания, непроизвольное мочеиспускание, побледнение (посинение) кожи, поверхностное дыхание, судороги.</a:t>
            </a:r>
            <a:endParaRPr kumimoji="0" lang="ru-RU" sz="2000" b="1" i="1" u="none" strike="noStrike" cap="none" normalizeH="0" baseline="0" dirty="0" smtClean="0">
              <a:ln>
                <a:noFill/>
              </a:ln>
              <a:solidFill>
                <a:srgbClr val="7030A0"/>
              </a:solidFill>
              <a:effectLst/>
              <a:latin typeface="Arial" pitchFamily="34" charset="0"/>
            </a:endParaRPr>
          </a:p>
        </p:txBody>
      </p:sp>
      <p:pic>
        <p:nvPicPr>
          <p:cNvPr id="1025" name="Рисунок 1" descr="Untitled-102.jpg"/>
          <p:cNvPicPr>
            <a:picLocks noChangeAspect="1" noChangeArrowheads="1"/>
          </p:cNvPicPr>
          <p:nvPr/>
        </p:nvPicPr>
        <p:blipFill>
          <a:blip r:embed="rId2"/>
          <a:srcRect/>
          <a:stretch>
            <a:fillRect/>
          </a:stretch>
        </p:blipFill>
        <p:spPr bwMode="auto">
          <a:xfrm>
            <a:off x="-142908" y="3643313"/>
            <a:ext cx="5143504" cy="3437771"/>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000332" y="4"/>
          <a:ext cx="6143668" cy="6532145"/>
        </p:xfrm>
        <a:graphic>
          <a:graphicData uri="http://schemas.openxmlformats.org/drawingml/2006/table">
            <a:tbl>
              <a:tblPr/>
              <a:tblGrid>
                <a:gridCol w="1143040"/>
                <a:gridCol w="5000628"/>
              </a:tblGrid>
              <a:tr h="2671620">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400" dirty="0">
                          <a:latin typeface="Times New Roman"/>
                          <a:ea typeface="Times New Roman"/>
                          <a:cs typeface="Times New Roman"/>
                        </a:rPr>
                        <a:t>Определи наличие пульса на сонных артериях, наличие реакции зрачков на свет, самостоятельного </a:t>
                      </a:r>
                      <a:r>
                        <a:rPr lang="ru-RU" sz="2400" dirty="0" smtClean="0">
                          <a:latin typeface="Times New Roman"/>
                          <a:ea typeface="Times New Roman"/>
                          <a:cs typeface="Times New Roman"/>
                        </a:rPr>
                        <a:t>дыхания</a:t>
                      </a:r>
                      <a:r>
                        <a:rPr lang="ru-RU" sz="2400" dirty="0">
                          <a:latin typeface="Times New Roman"/>
                          <a:ea typeface="Times New Roman"/>
                          <a:cs typeface="Times New Roman"/>
                        </a:rPr>
                        <a:t>. </a:t>
                      </a:r>
                      <a:endParaRPr lang="ru-RU" sz="2400" dirty="0" smtClean="0">
                        <a:latin typeface="Times New Roman"/>
                        <a:ea typeface="Times New Roman"/>
                        <a:cs typeface="Times New Roman"/>
                      </a:endParaRPr>
                    </a:p>
                    <a:p>
                      <a:pPr>
                        <a:spcAft>
                          <a:spcPts val="0"/>
                        </a:spcAft>
                      </a:pPr>
                      <a:endParaRPr lang="ru-RU" sz="2400" dirty="0" smtClean="0">
                        <a:latin typeface="Times New Roman"/>
                        <a:ea typeface="Times New Roman"/>
                        <a:cs typeface="Times New Roman"/>
                      </a:endParaRPr>
                    </a:p>
                    <a:p>
                      <a:pPr>
                        <a:spcAft>
                          <a:spcPts val="0"/>
                        </a:spcAft>
                      </a:pPr>
                      <a:endParaRPr lang="ru-RU" sz="2400" dirty="0" smtClean="0">
                        <a:latin typeface="Times New Roman"/>
                        <a:ea typeface="Times New Roman"/>
                        <a:cs typeface="Times New Roman"/>
                      </a:endParaRPr>
                    </a:p>
                  </a:txBody>
                  <a:tcPr marL="9525" marR="9525" marT="9525" marB="9525">
                    <a:lnL>
                      <a:noFill/>
                    </a:lnL>
                    <a:lnR>
                      <a:noFill/>
                    </a:lnR>
                    <a:lnT>
                      <a:noFill/>
                    </a:lnT>
                    <a:lnB>
                      <a:noFill/>
                    </a:lnB>
                  </a:tcPr>
                </a:tc>
              </a:tr>
              <a:tr h="2043264">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400" dirty="0">
                          <a:latin typeface="Times New Roman"/>
                          <a:ea typeface="Times New Roman"/>
                          <a:cs typeface="Times New Roman"/>
                        </a:rPr>
                        <a:t>Если пульс, дыхание и реакция зрачков на свет отсутствуют — немедленно приступай к сердечно-легочной </a:t>
                      </a:r>
                      <a:r>
                        <a:rPr lang="ru-RU" sz="2400" dirty="0" smtClean="0">
                          <a:latin typeface="Times New Roman"/>
                          <a:ea typeface="Times New Roman"/>
                          <a:cs typeface="Times New Roman"/>
                        </a:rPr>
                        <a:t>реанимации</a:t>
                      </a:r>
                    </a:p>
                    <a:p>
                      <a:pPr>
                        <a:spcAft>
                          <a:spcPts val="0"/>
                        </a:spcAft>
                      </a:pPr>
                      <a:endParaRPr lang="ru-RU" sz="2400" dirty="0" smtClean="0">
                        <a:latin typeface="Times New Roman"/>
                        <a:ea typeface="Times New Roman"/>
                        <a:cs typeface="Times New Roman"/>
                      </a:endParaRPr>
                    </a:p>
                  </a:txBody>
                  <a:tcPr marL="9525" marR="9525" marT="9525" marB="9525">
                    <a:lnL>
                      <a:noFill/>
                    </a:lnL>
                    <a:lnR>
                      <a:noFill/>
                    </a:lnR>
                    <a:lnT>
                      <a:noFill/>
                    </a:lnT>
                    <a:lnB>
                      <a:noFill/>
                    </a:lnB>
                  </a:tcPr>
                </a:tc>
              </a:tr>
              <a:tr h="1817261">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400" dirty="0">
                          <a:latin typeface="Times New Roman"/>
                          <a:ea typeface="Times New Roman"/>
                          <a:cs typeface="Times New Roman"/>
                        </a:rPr>
                        <a:t>При восстановлении самостоятельного дыхания и сердцебиения придай пострадавшему устойчивое боковое положение.</a:t>
                      </a:r>
                    </a:p>
                  </a:txBody>
                  <a:tcPr marL="9525" marR="9525" marT="9525" marB="9525">
                    <a:lnL>
                      <a:noFill/>
                    </a:lnL>
                    <a:lnR>
                      <a:noFill/>
                    </a:lnR>
                    <a:lnT>
                      <a:noFill/>
                    </a:lnT>
                    <a:lnB>
                      <a:noFill/>
                    </a:lnB>
                  </a:tcPr>
                </a:tc>
              </a:tr>
            </a:tbl>
          </a:graphicData>
        </a:graphic>
      </p:graphicFrame>
      <p:pic>
        <p:nvPicPr>
          <p:cNvPr id="65539" name="Рисунок 2" descr="Untitled-103.jpg"/>
          <p:cNvPicPr>
            <a:picLocks noChangeAspect="1" noChangeArrowheads="1"/>
          </p:cNvPicPr>
          <p:nvPr/>
        </p:nvPicPr>
        <p:blipFill>
          <a:blip r:embed="rId3"/>
          <a:srcRect/>
          <a:stretch>
            <a:fillRect/>
          </a:stretch>
        </p:blipFill>
        <p:spPr bwMode="auto">
          <a:xfrm>
            <a:off x="0" y="142855"/>
            <a:ext cx="4143372" cy="2176407"/>
          </a:xfrm>
          <a:prstGeom prst="rect">
            <a:avLst/>
          </a:prstGeom>
          <a:noFill/>
        </p:spPr>
      </p:pic>
      <p:pic>
        <p:nvPicPr>
          <p:cNvPr id="65538" name="Рисунок 3" descr="Untitled-104.jpg"/>
          <p:cNvPicPr>
            <a:picLocks noChangeAspect="1" noChangeArrowheads="1"/>
          </p:cNvPicPr>
          <p:nvPr/>
        </p:nvPicPr>
        <p:blipFill>
          <a:blip r:embed="rId4"/>
          <a:srcRect/>
          <a:stretch>
            <a:fillRect/>
          </a:stretch>
        </p:blipFill>
        <p:spPr bwMode="auto">
          <a:xfrm>
            <a:off x="0" y="2357434"/>
            <a:ext cx="4071934" cy="2495505"/>
          </a:xfrm>
          <a:prstGeom prst="rect">
            <a:avLst/>
          </a:prstGeom>
          <a:noFill/>
        </p:spPr>
      </p:pic>
      <p:pic>
        <p:nvPicPr>
          <p:cNvPr id="65537" name="Рисунок 4" descr="Untitled-105.jpg"/>
          <p:cNvPicPr>
            <a:picLocks noChangeAspect="1" noChangeArrowheads="1"/>
          </p:cNvPicPr>
          <p:nvPr/>
        </p:nvPicPr>
        <p:blipFill>
          <a:blip r:embed="rId5"/>
          <a:srcRect/>
          <a:stretch>
            <a:fillRect/>
          </a:stretch>
        </p:blipFill>
        <p:spPr bwMode="auto">
          <a:xfrm>
            <a:off x="214282" y="4846171"/>
            <a:ext cx="3714776" cy="1859444"/>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229600" cy="582595"/>
          </a:xfrm>
        </p:spPr>
        <p:txBody>
          <a:bodyPr>
            <a:normAutofit/>
          </a:bodyPr>
          <a:lstStyle/>
          <a:p>
            <a:r>
              <a:rPr lang="ru-RU" sz="2000" b="1" i="1" dirty="0" smtClean="0"/>
              <a:t>Первая помощь при поражении органов зрения</a:t>
            </a:r>
            <a:endParaRPr lang="ru-RU" sz="2000" b="1" i="1" dirty="0"/>
          </a:p>
        </p:txBody>
      </p:sp>
      <p:graphicFrame>
        <p:nvGraphicFramePr>
          <p:cNvPr id="3" name="Таблица 2"/>
          <p:cNvGraphicFramePr>
            <a:graphicFrameLocks noGrp="1"/>
          </p:cNvGraphicFramePr>
          <p:nvPr/>
        </p:nvGraphicFramePr>
        <p:xfrm>
          <a:off x="2928926" y="857233"/>
          <a:ext cx="6096000" cy="5357851"/>
        </p:xfrm>
        <a:graphic>
          <a:graphicData uri="http://schemas.openxmlformats.org/drawingml/2006/table">
            <a:tbl>
              <a:tblPr/>
              <a:tblGrid>
                <a:gridCol w="642942"/>
                <a:gridCol w="5453058"/>
              </a:tblGrid>
              <a:tr h="1651795">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400" dirty="0">
                          <a:latin typeface="Times New Roman"/>
                          <a:ea typeface="Times New Roman"/>
                          <a:cs typeface="Times New Roman"/>
                        </a:rPr>
                        <a:t>Обильно промой глаз чистой водой (желательно комнатной температуры). Промывай так, чтобы вода не попадала в неповрежденный глаз.</a:t>
                      </a:r>
                    </a:p>
                  </a:txBody>
                  <a:tcPr marL="9525" marR="9525" marT="9525" marB="9525">
                    <a:lnL>
                      <a:noFill/>
                    </a:lnL>
                    <a:lnR>
                      <a:noFill/>
                    </a:lnR>
                    <a:lnT>
                      <a:noFill/>
                    </a:lnT>
                    <a:lnB>
                      <a:noFill/>
                    </a:lnB>
                  </a:tcPr>
                </a:tc>
              </a:tr>
              <a:tr h="1249327">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400" dirty="0">
                          <a:latin typeface="Times New Roman"/>
                          <a:ea typeface="Times New Roman"/>
                          <a:cs typeface="Times New Roman"/>
                        </a:rPr>
                        <a:t>Закапай (по возможности) две капли 30%-го раствора </a:t>
                      </a:r>
                      <a:r>
                        <a:rPr lang="ru-RU" sz="2400" dirty="0" err="1">
                          <a:latin typeface="Times New Roman"/>
                          <a:ea typeface="Times New Roman"/>
                          <a:cs typeface="Times New Roman"/>
                        </a:rPr>
                        <a:t>сульфацила</a:t>
                      </a:r>
                      <a:r>
                        <a:rPr lang="ru-RU" sz="2400" dirty="0">
                          <a:latin typeface="Times New Roman"/>
                          <a:ea typeface="Times New Roman"/>
                          <a:cs typeface="Times New Roman"/>
                        </a:rPr>
                        <a:t> натрия (альбуцид) в каждый глаз.</a:t>
                      </a:r>
                    </a:p>
                  </a:txBody>
                  <a:tcPr marL="9525" marR="9525" marT="9525" marB="9525">
                    <a:lnL>
                      <a:noFill/>
                    </a:lnL>
                    <a:lnR>
                      <a:noFill/>
                    </a:lnR>
                    <a:lnT>
                      <a:noFill/>
                    </a:lnT>
                    <a:lnB>
                      <a:noFill/>
                    </a:lnB>
                  </a:tcPr>
                </a:tc>
              </a:tr>
              <a:tr h="2456729">
                <a:tc>
                  <a:txBody>
                    <a:bodyPr/>
                    <a:lstStyle/>
                    <a:p>
                      <a:pPr>
                        <a:spcAft>
                          <a:spcPts val="0"/>
                        </a:spcAft>
                      </a:pPr>
                      <a:endParaRPr lang="ru-RU" sz="120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000" dirty="0">
                          <a:latin typeface="Times New Roman"/>
                          <a:ea typeface="Times New Roman"/>
                          <a:cs typeface="Times New Roman"/>
                        </a:rPr>
                        <a:t>При невозможности удаления инородного тела наложи повязку на оба глаза (если не закрыть повязкой оба глаза, то движения здорового глаза будут вызывать движения и боль в пострадавшем глазу). Немедленно обратись в лечебное учреждение.</a:t>
                      </a:r>
                    </a:p>
                  </a:txBody>
                  <a:tcPr marL="9525" marR="9525" marT="9525" marB="9525">
                    <a:lnL>
                      <a:noFill/>
                    </a:lnL>
                    <a:lnR>
                      <a:noFill/>
                    </a:lnR>
                    <a:lnT>
                      <a:noFill/>
                    </a:lnT>
                    <a:lnB>
                      <a:noFill/>
                    </a:lnB>
                  </a:tcPr>
                </a:tc>
              </a:tr>
            </a:tbl>
          </a:graphicData>
        </a:graphic>
      </p:graphicFrame>
      <p:pic>
        <p:nvPicPr>
          <p:cNvPr id="66565" name="Рисунок 1" descr="Untitled-108.jpg"/>
          <p:cNvPicPr>
            <a:picLocks noChangeAspect="1" noChangeArrowheads="1"/>
          </p:cNvPicPr>
          <p:nvPr/>
        </p:nvPicPr>
        <p:blipFill>
          <a:blip r:embed="rId3"/>
          <a:srcRect/>
          <a:stretch>
            <a:fillRect/>
          </a:stretch>
        </p:blipFill>
        <p:spPr bwMode="auto">
          <a:xfrm>
            <a:off x="0" y="1000109"/>
            <a:ext cx="3500430" cy="1743075"/>
          </a:xfrm>
          <a:prstGeom prst="rect">
            <a:avLst/>
          </a:prstGeom>
          <a:noFill/>
        </p:spPr>
      </p:pic>
      <p:pic>
        <p:nvPicPr>
          <p:cNvPr id="66564" name="Рисунок 2" descr="Untitled-109.jpg"/>
          <p:cNvPicPr>
            <a:picLocks noChangeAspect="1" noChangeArrowheads="1"/>
          </p:cNvPicPr>
          <p:nvPr/>
        </p:nvPicPr>
        <p:blipFill>
          <a:blip r:embed="rId4"/>
          <a:srcRect/>
          <a:stretch>
            <a:fillRect/>
          </a:stretch>
        </p:blipFill>
        <p:spPr bwMode="auto">
          <a:xfrm>
            <a:off x="0" y="2636924"/>
            <a:ext cx="3500430" cy="2306551"/>
          </a:xfrm>
          <a:prstGeom prst="rect">
            <a:avLst/>
          </a:prstGeom>
          <a:noFill/>
        </p:spPr>
      </p:pic>
      <p:pic>
        <p:nvPicPr>
          <p:cNvPr id="66563" name="Рисунок 3" descr="Untitled-110.jpg"/>
          <p:cNvPicPr>
            <a:picLocks noChangeAspect="1" noChangeArrowheads="1"/>
          </p:cNvPicPr>
          <p:nvPr/>
        </p:nvPicPr>
        <p:blipFill>
          <a:blip r:embed="rId5"/>
          <a:srcRect/>
          <a:stretch>
            <a:fillRect/>
          </a:stretch>
        </p:blipFill>
        <p:spPr bwMode="auto">
          <a:xfrm>
            <a:off x="214282" y="5000637"/>
            <a:ext cx="3290892" cy="1619251"/>
          </a:xfrm>
          <a:prstGeom prst="rect">
            <a:avLst/>
          </a:prstGeom>
          <a:noFill/>
        </p:spPr>
      </p:pic>
      <p:sp>
        <p:nvSpPr>
          <p:cNvPr id="66566" name="Rectangle 6"/>
          <p:cNvSpPr>
            <a:spLocks noChangeArrowheads="1"/>
          </p:cNvSpPr>
          <p:nvPr/>
        </p:nvSpPr>
        <p:spPr bwMode="auto">
          <a:xfrm>
            <a:off x="0" y="642925"/>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При попадании инородных тел</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66567" name="Rectangle 7"/>
          <p:cNvSpPr>
            <a:spLocks noChangeArrowheads="1"/>
          </p:cNvSpPr>
          <p:nvPr/>
        </p:nvSpPr>
        <p:spPr bwMode="auto">
          <a:xfrm>
            <a:off x="3643306" y="5500706"/>
            <a:ext cx="550069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Arial" pitchFamily="34" charset="0"/>
                <a:ea typeface="Times New Roman" pitchFamily="18" charset="0"/>
              </a:rPr>
              <a:t>Передвигаться пострадавший должен только за руку с сопровождающим!</a:t>
            </a:r>
            <a:br>
              <a:rPr kumimoji="0" lang="ru-RU" b="1" i="1" u="none" strike="noStrike" cap="none" normalizeH="0" baseline="0" dirty="0" smtClean="0">
                <a:ln>
                  <a:noFill/>
                </a:ln>
                <a:solidFill>
                  <a:schemeClr val="tx1"/>
                </a:solidFill>
                <a:effectLst/>
                <a:latin typeface="Arial" pitchFamily="34" charset="0"/>
                <a:ea typeface="Times New Roman" pitchFamily="18" charset="0"/>
              </a:rPr>
            </a:br>
            <a:r>
              <a:rPr kumimoji="0" lang="ru-RU" b="1" i="1" u="none" strike="noStrike" cap="none" normalizeH="0" baseline="0" dirty="0" smtClean="0">
                <a:ln>
                  <a:noFill/>
                </a:ln>
                <a:solidFill>
                  <a:schemeClr val="tx1"/>
                </a:solidFill>
                <a:effectLst/>
                <a:latin typeface="Arial" pitchFamily="34" charset="0"/>
                <a:ea typeface="Times New Roman" pitchFamily="18" charset="0"/>
              </a:rPr>
              <a:t>Обеспечь доставку пострадавшего в лечебное учреждение.</a:t>
            </a:r>
            <a:endParaRPr kumimoji="0" lang="ru-RU" b="1" i="1"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2857488" y="1428736"/>
          <a:ext cx="6096000" cy="5630299"/>
        </p:xfrm>
        <a:graphic>
          <a:graphicData uri="http://schemas.openxmlformats.org/drawingml/2006/table">
            <a:tbl>
              <a:tblPr/>
              <a:tblGrid>
                <a:gridCol w="1500198"/>
                <a:gridCol w="4595802"/>
              </a:tblGrid>
              <a:tr h="2457451">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000" dirty="0">
                          <a:latin typeface="Times New Roman"/>
                          <a:ea typeface="Times New Roman"/>
                          <a:cs typeface="Times New Roman"/>
                        </a:rPr>
                        <a:t>Закапай (по возможности) две капли 30%-го раствора </a:t>
                      </a:r>
                      <a:r>
                        <a:rPr lang="ru-RU" sz="2000" dirty="0" err="1">
                          <a:latin typeface="Times New Roman"/>
                          <a:ea typeface="Times New Roman"/>
                          <a:cs typeface="Times New Roman"/>
                        </a:rPr>
                        <a:t>сульфацила</a:t>
                      </a:r>
                      <a:r>
                        <a:rPr lang="ru-RU" sz="2000" dirty="0">
                          <a:latin typeface="Times New Roman"/>
                          <a:ea typeface="Times New Roman"/>
                          <a:cs typeface="Times New Roman"/>
                        </a:rPr>
                        <a:t> натрия (альбуцид) в каждый глаз</a:t>
                      </a:r>
                      <a:r>
                        <a:rPr lang="ru-RU" sz="2000" dirty="0" smtClean="0">
                          <a:latin typeface="Times New Roman"/>
                          <a:ea typeface="Times New Roman"/>
                          <a:cs typeface="Times New Roman"/>
                        </a:rPr>
                        <a:t>.</a:t>
                      </a:r>
                    </a:p>
                    <a:p>
                      <a:pPr>
                        <a:spcAft>
                          <a:spcPts val="0"/>
                        </a:spcAft>
                      </a:pPr>
                      <a:endParaRPr lang="ru-RU" sz="2000" dirty="0" smtClean="0">
                        <a:latin typeface="Times New Roman"/>
                        <a:ea typeface="Times New Roman"/>
                        <a:cs typeface="Times New Roman"/>
                      </a:endParaRPr>
                    </a:p>
                    <a:p>
                      <a:pPr>
                        <a:spcAft>
                          <a:spcPts val="0"/>
                        </a:spcAft>
                      </a:pPr>
                      <a:endParaRPr lang="ru-RU" sz="2000" dirty="0" smtClean="0">
                        <a:latin typeface="Times New Roman"/>
                        <a:ea typeface="Times New Roman"/>
                        <a:cs typeface="Times New Roman"/>
                      </a:endParaRPr>
                    </a:p>
                    <a:p>
                      <a:pPr>
                        <a:spcAft>
                          <a:spcPts val="0"/>
                        </a:spcAft>
                      </a:pPr>
                      <a:endParaRPr lang="ru-RU" sz="2000" dirty="0" smtClean="0">
                        <a:latin typeface="Times New Roman"/>
                        <a:ea typeface="Times New Roman"/>
                        <a:cs typeface="Times New Roman"/>
                      </a:endParaRPr>
                    </a:p>
                    <a:p>
                      <a:pPr>
                        <a:spcAft>
                          <a:spcPts val="0"/>
                        </a:spcAft>
                      </a:pPr>
                      <a:endParaRPr lang="ru-RU" sz="2000" dirty="0" smtClean="0">
                        <a:latin typeface="Times New Roman"/>
                        <a:ea typeface="Times New Roman"/>
                        <a:cs typeface="Times New Roman"/>
                      </a:endParaRPr>
                    </a:p>
                    <a:p>
                      <a:pPr>
                        <a:spcAft>
                          <a:spcPts val="0"/>
                        </a:spcAft>
                      </a:pPr>
                      <a:endParaRPr lang="ru-RU" sz="2000" dirty="0">
                        <a:latin typeface="Times New Roman"/>
                        <a:ea typeface="Times New Roman"/>
                        <a:cs typeface="Times New Roman"/>
                      </a:endParaRPr>
                    </a:p>
                  </a:txBody>
                  <a:tcPr marL="9525" marR="9525" marT="9525" marB="9525">
                    <a:lnL>
                      <a:noFill/>
                    </a:lnL>
                    <a:lnR>
                      <a:noFill/>
                    </a:lnR>
                    <a:lnT>
                      <a:noFill/>
                    </a:lnT>
                    <a:lnB>
                      <a:noFill/>
                    </a:lnB>
                  </a:tcPr>
                </a:tc>
              </a:tr>
              <a:tr h="3172849">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000" dirty="0">
                          <a:latin typeface="Times New Roman"/>
                          <a:ea typeface="Times New Roman"/>
                          <a:cs typeface="Times New Roman"/>
                        </a:rPr>
                        <a:t>Наложи повязку на оба глаза (если не закрыть повязкой оба глаза, то движения здорового глаза будут вызывать движения и боль в пострадавшем глазу). Передвигаться пострадавший должен только за руку</a:t>
                      </a:r>
                      <a:br>
                        <a:rPr lang="ru-RU" sz="2000" dirty="0">
                          <a:latin typeface="Times New Roman"/>
                          <a:ea typeface="Times New Roman"/>
                          <a:cs typeface="Times New Roman"/>
                        </a:rPr>
                      </a:br>
                      <a:r>
                        <a:rPr lang="ru-RU" sz="2000" dirty="0">
                          <a:latin typeface="Times New Roman"/>
                          <a:ea typeface="Times New Roman"/>
                          <a:cs typeface="Times New Roman"/>
                        </a:rPr>
                        <a:t>с сопровождающим!</a:t>
                      </a:r>
                    </a:p>
                  </a:txBody>
                  <a:tcPr marL="9525" marR="9525" marT="9525" marB="9525">
                    <a:lnL>
                      <a:noFill/>
                    </a:lnL>
                    <a:lnR>
                      <a:noFill/>
                    </a:lnR>
                    <a:lnT>
                      <a:noFill/>
                    </a:lnT>
                    <a:lnB>
                      <a:noFill/>
                    </a:lnB>
                  </a:tcPr>
                </a:tc>
              </a:tr>
            </a:tbl>
          </a:graphicData>
        </a:graphic>
      </p:graphicFrame>
      <p:pic>
        <p:nvPicPr>
          <p:cNvPr id="68610" name="Рисунок 1" descr="Untitled-113.jpg"/>
          <p:cNvPicPr>
            <a:picLocks noChangeAspect="1" noChangeArrowheads="1"/>
          </p:cNvPicPr>
          <p:nvPr/>
        </p:nvPicPr>
        <p:blipFill>
          <a:blip r:embed="rId2"/>
          <a:srcRect/>
          <a:stretch>
            <a:fillRect/>
          </a:stretch>
        </p:blipFill>
        <p:spPr bwMode="auto">
          <a:xfrm>
            <a:off x="142850" y="1214423"/>
            <a:ext cx="4123697" cy="2571768"/>
          </a:xfrm>
          <a:prstGeom prst="rect">
            <a:avLst/>
          </a:prstGeom>
          <a:noFill/>
        </p:spPr>
      </p:pic>
      <p:pic>
        <p:nvPicPr>
          <p:cNvPr id="68609" name="Рисунок 2" descr="Untitled-112.jpg"/>
          <p:cNvPicPr>
            <a:picLocks noChangeAspect="1" noChangeArrowheads="1"/>
          </p:cNvPicPr>
          <p:nvPr/>
        </p:nvPicPr>
        <p:blipFill>
          <a:blip r:embed="rId3"/>
          <a:srcRect/>
          <a:stretch>
            <a:fillRect/>
          </a:stretch>
        </p:blipFill>
        <p:spPr bwMode="auto">
          <a:xfrm>
            <a:off x="142849" y="3786192"/>
            <a:ext cx="4058111" cy="2466981"/>
          </a:xfrm>
          <a:prstGeom prst="rect">
            <a:avLst/>
          </a:prstGeom>
          <a:noFill/>
        </p:spPr>
      </p:pic>
      <p:sp>
        <p:nvSpPr>
          <p:cNvPr id="68611" name="Rectangle 3"/>
          <p:cNvSpPr>
            <a:spLocks noChangeArrowheads="1"/>
          </p:cNvSpPr>
          <p:nvPr/>
        </p:nvSpPr>
        <p:spPr bwMode="auto">
          <a:xfrm>
            <a:off x="0" y="285735"/>
            <a:ext cx="885828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rPr>
              <a:t>При травмах глаз и век</a:t>
            </a:r>
          </a:p>
          <a:p>
            <a:pPr marL="0" marR="0" lvl="0" indent="0" algn="ctr" defTabSz="914400" rtl="0" eaLnBrk="0" fontAlgn="base" latinLnBrk="0" hangingPunct="0">
              <a:lnSpc>
                <a:spcPct val="100000"/>
              </a:lnSpc>
              <a:spcBef>
                <a:spcPct val="0"/>
              </a:spcBef>
              <a:spcAft>
                <a:spcPct val="0"/>
              </a:spcAft>
              <a:buClrTx/>
              <a:buSzTx/>
              <a:buFontTx/>
              <a:buNone/>
              <a:tabLst/>
            </a:pPr>
            <a:endParaRPr lang="ru-RU" sz="2000" dirty="0" smtClean="0">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rPr>
              <a:t>Пострадавший должен находиться в положении «лежа»</a:t>
            </a:r>
            <a:endParaRPr kumimoji="0" lang="ru-RU" sz="1600" b="0" i="0" u="none" strike="noStrike" cap="none" normalizeH="0" baseline="0" dirty="0" smtClean="0">
              <a:ln>
                <a:noFill/>
              </a:ln>
              <a:solidFill>
                <a:schemeClr val="tx1"/>
              </a:solidFill>
              <a:effectLst/>
              <a:latin typeface="Arial" pitchFamily="34" charset="0"/>
            </a:endParaRPr>
          </a:p>
        </p:txBody>
      </p:sp>
      <p:sp>
        <p:nvSpPr>
          <p:cNvPr id="68612" name="Rectangle 4"/>
          <p:cNvSpPr>
            <a:spLocks noChangeArrowheads="1"/>
          </p:cNvSpPr>
          <p:nvPr/>
        </p:nvSpPr>
        <p:spPr bwMode="auto">
          <a:xfrm>
            <a:off x="0" y="6143646"/>
            <a:ext cx="91440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lvl="0" eaLnBrk="0" fontAlgn="base" hangingPunct="0">
              <a:spcBef>
                <a:spcPct val="0"/>
              </a:spcBef>
              <a:spcAft>
                <a:spcPct val="0"/>
              </a:spcAft>
            </a:pPr>
            <a:r>
              <a:rPr lang="ru-RU" b="1" i="1" dirty="0" smtClean="0">
                <a:latin typeface="Arial" pitchFamily="34" charset="0"/>
                <a:ea typeface="Times New Roman" pitchFamily="18" charset="0"/>
              </a:rPr>
              <a:t>Обеспеч</a:t>
            </a:r>
            <a:r>
              <a:rPr kumimoji="0" lang="ru-RU" b="1" i="1" u="none" strike="noStrike" cap="none" normalizeH="0" baseline="0" dirty="0" smtClean="0">
                <a:ln>
                  <a:noFill/>
                </a:ln>
                <a:solidFill>
                  <a:schemeClr val="tx1"/>
                </a:solidFill>
                <a:effectLst/>
                <a:latin typeface="Arial" pitchFamily="34" charset="0"/>
                <a:ea typeface="Times New Roman" pitchFamily="18" charset="0"/>
              </a:rPr>
              <a:t>ь доставку пострадавшего в лечебное учреждение</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4476760" y="1000108"/>
          <a:ext cx="4667240" cy="4572032"/>
        </p:xfrm>
        <a:graphic>
          <a:graphicData uri="http://schemas.openxmlformats.org/drawingml/2006/table">
            <a:tbl>
              <a:tblPr/>
              <a:tblGrid>
                <a:gridCol w="666744"/>
                <a:gridCol w="4000496"/>
              </a:tblGrid>
              <a:tr h="1729017">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000" dirty="0">
                          <a:latin typeface="Times New Roman"/>
                          <a:ea typeface="Times New Roman"/>
                          <a:cs typeface="Times New Roman"/>
                        </a:rPr>
                        <a:t>Осторожно раздвинь веки пальцами, обильно промой глаза чистой водой (желательно комнатной температуры). Промывай глаза так, чтобы вода стекала от носа к виску.</a:t>
                      </a:r>
                    </a:p>
                  </a:txBody>
                  <a:tcPr marL="9525" marR="9525" marT="9525" marB="9525">
                    <a:lnL>
                      <a:noFill/>
                    </a:lnL>
                    <a:lnR>
                      <a:noFill/>
                    </a:lnR>
                    <a:lnT>
                      <a:noFill/>
                    </a:lnT>
                    <a:lnB>
                      <a:noFill/>
                    </a:lnB>
                  </a:tcPr>
                </a:tc>
              </a:tr>
              <a:tr h="2843015">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000" dirty="0">
                          <a:latin typeface="Times New Roman"/>
                          <a:ea typeface="Times New Roman"/>
                          <a:cs typeface="Times New Roman"/>
                        </a:rPr>
                        <a:t>Наложи повязку на оба глаза (если не закрыть повязкой оба глаза, то движения здорового глаза будут вызывать движения и боль в пострадавшем глазу). Немедленно обратиться в лечебное учреждение. Передвигаться пострадавший должен только за руку с сопровождающим!</a:t>
                      </a:r>
                    </a:p>
                  </a:txBody>
                  <a:tcPr marL="9525" marR="9525" marT="9525" marB="9525">
                    <a:lnL>
                      <a:noFill/>
                    </a:lnL>
                    <a:lnR>
                      <a:noFill/>
                    </a:lnR>
                    <a:lnT>
                      <a:noFill/>
                    </a:lnT>
                    <a:lnB>
                      <a:noFill/>
                    </a:lnB>
                  </a:tcPr>
                </a:tc>
              </a:tr>
            </a:tbl>
          </a:graphicData>
        </a:graphic>
      </p:graphicFrame>
      <p:pic>
        <p:nvPicPr>
          <p:cNvPr id="69634" name="Рисунок 1" descr="Untitled-111.jpg"/>
          <p:cNvPicPr>
            <a:picLocks noChangeAspect="1" noChangeArrowheads="1"/>
          </p:cNvPicPr>
          <p:nvPr/>
        </p:nvPicPr>
        <p:blipFill>
          <a:blip r:embed="rId2"/>
          <a:srcRect/>
          <a:stretch>
            <a:fillRect/>
          </a:stretch>
        </p:blipFill>
        <p:spPr bwMode="auto">
          <a:xfrm>
            <a:off x="142844" y="642919"/>
            <a:ext cx="4672886" cy="2571768"/>
          </a:xfrm>
          <a:prstGeom prst="rect">
            <a:avLst/>
          </a:prstGeom>
          <a:noFill/>
        </p:spPr>
      </p:pic>
      <p:pic>
        <p:nvPicPr>
          <p:cNvPr id="69633" name="Рисунок 2" descr="Untitled-112.jpg"/>
          <p:cNvPicPr>
            <a:picLocks noChangeAspect="1" noChangeArrowheads="1"/>
          </p:cNvPicPr>
          <p:nvPr/>
        </p:nvPicPr>
        <p:blipFill>
          <a:blip r:embed="rId3"/>
          <a:srcRect/>
          <a:stretch>
            <a:fillRect/>
          </a:stretch>
        </p:blipFill>
        <p:spPr bwMode="auto">
          <a:xfrm>
            <a:off x="214282" y="3237101"/>
            <a:ext cx="4500594" cy="2301691"/>
          </a:xfrm>
          <a:prstGeom prst="rect">
            <a:avLst/>
          </a:prstGeom>
          <a:noFill/>
        </p:spPr>
      </p:pic>
      <p:sp>
        <p:nvSpPr>
          <p:cNvPr id="69635" name="Rectangle 3"/>
          <p:cNvSpPr>
            <a:spLocks noChangeArrowheads="1"/>
          </p:cNvSpPr>
          <p:nvPr/>
        </p:nvSpPr>
        <p:spPr bwMode="auto">
          <a:xfrm>
            <a:off x="0" y="28573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i="1" u="none" strike="noStrike" cap="none" normalizeH="0" baseline="0" dirty="0" smtClean="0">
                <a:ln>
                  <a:noFill/>
                </a:ln>
                <a:solidFill>
                  <a:schemeClr val="tx1"/>
                </a:solidFill>
                <a:effectLst/>
                <a:latin typeface="Arial" pitchFamily="34" charset="0"/>
                <a:ea typeface="Times New Roman" pitchFamily="18" charset="0"/>
              </a:rPr>
              <a:t>При химических ожогах глаз</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000" i="1" u="none" strike="noStrike" cap="none" normalizeH="0" baseline="0" dirty="0" smtClean="0">
              <a:ln>
                <a:noFill/>
              </a:ln>
              <a:solidFill>
                <a:schemeClr val="tx1"/>
              </a:solidFill>
              <a:effectLst/>
              <a:latin typeface="Arial" pitchFamily="34" charset="0"/>
            </a:endParaRPr>
          </a:p>
        </p:txBody>
      </p:sp>
      <p:sp>
        <p:nvSpPr>
          <p:cNvPr id="69636" name="Rectangle 4"/>
          <p:cNvSpPr>
            <a:spLocks noChangeArrowheads="1"/>
          </p:cNvSpPr>
          <p:nvPr/>
        </p:nvSpPr>
        <p:spPr bwMode="auto">
          <a:xfrm>
            <a:off x="642910" y="5500703"/>
            <a:ext cx="8001056"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1200" b="0" i="0" u="none" strike="noStrike" cap="none" normalizeH="0" baseline="0" dirty="0" smtClean="0">
                <a:ln>
                  <a:noFill/>
                </a:ln>
                <a:solidFill>
                  <a:schemeClr val="tx1"/>
                </a:solidFill>
                <a:effectLst/>
                <a:latin typeface="Arial" pitchFamily="34" charset="0"/>
                <a:ea typeface="Times New Roman" pitchFamily="18" charset="0"/>
              </a:rPr>
            </a:br>
            <a:r>
              <a:rPr kumimoji="0" lang="ru-RU" sz="1600" b="0" i="0" u="none" strike="noStrike" cap="none" normalizeH="0" baseline="0" dirty="0" smtClean="0">
                <a:ln>
                  <a:noFill/>
                </a:ln>
                <a:solidFill>
                  <a:schemeClr val="tx1"/>
                </a:solidFill>
                <a:effectLst/>
                <a:latin typeface="Arial" pitchFamily="34" charset="0"/>
                <a:ea typeface="Times New Roman" pitchFamily="18" charset="0"/>
              </a:rPr>
              <a:t>При попадании кислоты можно промыть глаза 2%-м раствором пищевой соды (на стакан кипяченой воды добавить на кончике столового ножа пищевой соды).</a:t>
            </a:r>
            <a:br>
              <a:rPr kumimoji="0" lang="ru-RU" sz="1600" b="0" i="0" u="none" strike="noStrike" cap="none" normalizeH="0" baseline="0" dirty="0" smtClean="0">
                <a:ln>
                  <a:noFill/>
                </a:ln>
                <a:solidFill>
                  <a:schemeClr val="tx1"/>
                </a:solidFill>
                <a:effectLst/>
                <a:latin typeface="Arial" pitchFamily="34" charset="0"/>
                <a:ea typeface="Times New Roman" pitchFamily="18" charset="0"/>
              </a:rPr>
            </a:br>
            <a:r>
              <a:rPr kumimoji="0" lang="ru-RU" sz="1600" b="0" i="0" u="none" strike="noStrike" cap="none" normalizeH="0" baseline="0" dirty="0" smtClean="0">
                <a:ln>
                  <a:noFill/>
                </a:ln>
                <a:solidFill>
                  <a:schemeClr val="tx1"/>
                </a:solidFill>
                <a:effectLst/>
                <a:latin typeface="Arial" pitchFamily="34" charset="0"/>
                <a:ea typeface="Times New Roman" pitchFamily="18" charset="0"/>
              </a:rPr>
              <a:t>При попадании щелочи можно промыть глаза 0,1%-м раствором лимонной кислоты (на стакан кипяченой воды добавить 2–3 капли лимонного сока).</a:t>
            </a:r>
            <a:endParaRPr kumimoji="0" lang="ru-RU" sz="1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488" y="1428737"/>
          <a:ext cx="6096000" cy="5139691"/>
        </p:xfrm>
        <a:graphic>
          <a:graphicData uri="http://schemas.openxmlformats.org/drawingml/2006/table">
            <a:tbl>
              <a:tblPr/>
              <a:tblGrid>
                <a:gridCol w="3048000"/>
                <a:gridCol w="3048000"/>
              </a:tblGrid>
              <a:tr h="5139691">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400" dirty="0">
                          <a:latin typeface="Times New Roman"/>
                          <a:ea typeface="Times New Roman"/>
                          <a:cs typeface="Times New Roman"/>
                        </a:rPr>
                        <a:t>Уложи пострадавшего на спину с приподнятыми ногами, ослабь галстук, расстегни ворот верхней одежды, ослабь брючный ремень, сними обувь, обеспечь доступ свежего воздуха. Обратиться к врачу для обследования и определения причины обморока.</a:t>
                      </a:r>
                    </a:p>
                  </a:txBody>
                  <a:tcPr marL="9525" marR="9525" marT="9525" marB="9525">
                    <a:lnL>
                      <a:noFill/>
                    </a:lnL>
                    <a:lnR>
                      <a:noFill/>
                    </a:lnR>
                    <a:lnT>
                      <a:noFill/>
                    </a:lnT>
                    <a:lnB>
                      <a:noFill/>
                    </a:lnB>
                  </a:tcPr>
                </a:tc>
              </a:tr>
            </a:tbl>
          </a:graphicData>
        </a:graphic>
      </p:graphicFrame>
      <p:sp>
        <p:nvSpPr>
          <p:cNvPr id="1026" name="Rectangle 2"/>
          <p:cNvSpPr>
            <a:spLocks noChangeArrowheads="1"/>
          </p:cNvSpPr>
          <p:nvPr/>
        </p:nvSpPr>
        <p:spPr bwMode="auto">
          <a:xfrm>
            <a:off x="142844" y="285733"/>
            <a:ext cx="878687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rPr>
              <a:t>Первая помощь при обмороке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1200" b="0" i="0" u="none" strike="noStrike" cap="none" normalizeH="0" baseline="0" dirty="0" smtClean="0">
                <a:ln>
                  <a:noFill/>
                </a:ln>
                <a:solidFill>
                  <a:schemeClr val="tx1"/>
                </a:solidFill>
                <a:effectLst/>
                <a:latin typeface="Arial" pitchFamily="34" charset="0"/>
                <a:ea typeface="Times New Roman" pitchFamily="18" charset="0"/>
              </a:rPr>
            </a:br>
            <a:r>
              <a:rPr kumimoji="0" lang="ru-RU" sz="2400" b="1" i="1" u="none" strike="noStrike" cap="none" normalizeH="0" baseline="0" dirty="0" smtClean="0">
                <a:ln>
                  <a:noFill/>
                </a:ln>
                <a:solidFill>
                  <a:srgbClr val="00B0F0"/>
                </a:solidFill>
                <a:effectLst/>
                <a:latin typeface="Arial" pitchFamily="34" charset="0"/>
                <a:ea typeface="Times New Roman" pitchFamily="18" charset="0"/>
              </a:rPr>
              <a:t>Признаки: бледность, внезапная кратковременная потеря сознания.</a:t>
            </a:r>
            <a:endParaRPr kumimoji="0" lang="ru-RU" sz="2400" b="1" i="1" u="none" strike="noStrike" cap="none" normalizeH="0" baseline="0" dirty="0" smtClean="0">
              <a:ln>
                <a:noFill/>
              </a:ln>
              <a:solidFill>
                <a:srgbClr val="00B0F0"/>
              </a:solidFill>
              <a:effectLst/>
              <a:latin typeface="Arial" pitchFamily="34" charset="0"/>
            </a:endParaRPr>
          </a:p>
        </p:txBody>
      </p:sp>
      <p:pic>
        <p:nvPicPr>
          <p:cNvPr id="1025" name="Рисунок 1" descr="Untitled-120.jpg"/>
          <p:cNvPicPr>
            <a:picLocks noChangeAspect="1" noChangeArrowheads="1"/>
          </p:cNvPicPr>
          <p:nvPr/>
        </p:nvPicPr>
        <p:blipFill>
          <a:blip r:embed="rId2"/>
          <a:srcRect/>
          <a:stretch>
            <a:fillRect/>
          </a:stretch>
        </p:blipFill>
        <p:spPr bwMode="auto">
          <a:xfrm>
            <a:off x="142844" y="1571615"/>
            <a:ext cx="5470354" cy="4143404"/>
          </a:xfrm>
          <a:prstGeom prst="rect">
            <a:avLst/>
          </a:prstGeom>
          <a:noFill/>
        </p:spPr>
      </p:pic>
      <p:sp>
        <p:nvSpPr>
          <p:cNvPr id="1027" name="Rectangle 3"/>
          <p:cNvSpPr>
            <a:spLocks noChangeArrowheads="1"/>
          </p:cNvSpPr>
          <p:nvPr/>
        </p:nvSpPr>
        <p:spPr bwMode="auto">
          <a:xfrm>
            <a:off x="214282" y="4714884"/>
            <a:ext cx="542928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1200" b="0" i="0" u="none" strike="noStrike" cap="none" normalizeH="0" baseline="0" dirty="0" smtClean="0">
                <a:ln>
                  <a:noFill/>
                </a:ln>
                <a:solidFill>
                  <a:schemeClr val="tx1"/>
                </a:solidFill>
                <a:effectLst/>
                <a:latin typeface="Arial" pitchFamily="34" charset="0"/>
                <a:ea typeface="Times New Roman" pitchFamily="18" charset="0"/>
              </a:rPr>
            </a:br>
            <a:r>
              <a:rPr kumimoji="0" lang="ru-RU" sz="2400" b="0" i="0" u="none" strike="noStrike" cap="none" normalizeH="0" baseline="0" dirty="0" smtClean="0">
                <a:ln>
                  <a:noFill/>
                </a:ln>
                <a:solidFill>
                  <a:schemeClr val="tx1"/>
                </a:solidFill>
                <a:effectLst/>
                <a:latin typeface="Arial" pitchFamily="34" charset="0"/>
                <a:ea typeface="Times New Roman" pitchFamily="18" charset="0"/>
              </a:rPr>
              <a:t>Если сознание не восстанавливается более 3–5 минут вызови (самостоятельно или с помощью окружающих) «скорую помощь».</a:t>
            </a:r>
            <a:endParaRPr kumimoji="0" lang="ru-RU"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928926" y="1357299"/>
          <a:ext cx="6096000" cy="4572032"/>
        </p:xfrm>
        <a:graphic>
          <a:graphicData uri="http://schemas.openxmlformats.org/drawingml/2006/table">
            <a:tbl>
              <a:tblPr/>
              <a:tblGrid>
                <a:gridCol w="1357322"/>
                <a:gridCol w="4738678"/>
              </a:tblGrid>
              <a:tr h="1968881">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000" dirty="0">
                          <a:latin typeface="Times New Roman"/>
                          <a:ea typeface="Times New Roman"/>
                          <a:cs typeface="Times New Roman"/>
                        </a:rPr>
                        <a:t>Если больной без сознания, определи наличие пульса на сонных артериях, реакции зрачков на свет, самостоятельного дыхания.</a:t>
                      </a:r>
                    </a:p>
                  </a:txBody>
                  <a:tcPr marL="9525" marR="9525" marT="9525" marB="9525">
                    <a:lnL>
                      <a:noFill/>
                    </a:lnL>
                    <a:lnR>
                      <a:noFill/>
                    </a:lnR>
                    <a:lnT>
                      <a:noFill/>
                    </a:lnT>
                    <a:lnB>
                      <a:noFill/>
                    </a:lnB>
                  </a:tcPr>
                </a:tc>
              </a:tr>
              <a:tr h="2603151">
                <a:tc>
                  <a:txBody>
                    <a:bodyPr/>
                    <a:lstStyle/>
                    <a:p>
                      <a:pPr>
                        <a:spcAft>
                          <a:spcPts val="0"/>
                        </a:spcAft>
                      </a:pPr>
                      <a:endParaRPr lang="ru-RU" sz="120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000" dirty="0">
                          <a:latin typeface="Times New Roman"/>
                          <a:ea typeface="Times New Roman"/>
                          <a:cs typeface="Times New Roman"/>
                        </a:rPr>
                        <a:t>Определи наличие сердцебиения самостоятельного дыхания, реакции зрачков на свет. При отсутствии приступай к сердечно-легочной реанимации</a:t>
                      </a:r>
                    </a:p>
                  </a:txBody>
                  <a:tcPr marL="9525" marR="9525" marT="9525" marB="9525">
                    <a:lnL>
                      <a:noFill/>
                    </a:lnL>
                    <a:lnR>
                      <a:noFill/>
                    </a:lnR>
                    <a:lnT>
                      <a:noFill/>
                    </a:lnT>
                    <a:lnB>
                      <a:noFill/>
                    </a:lnB>
                  </a:tcPr>
                </a:tc>
              </a:tr>
            </a:tbl>
          </a:graphicData>
        </a:graphic>
      </p:graphicFrame>
      <p:pic>
        <p:nvPicPr>
          <p:cNvPr id="68610" name="Рисунок 1" descr="Untitled-106.jpg"/>
          <p:cNvPicPr>
            <a:picLocks noChangeAspect="1" noChangeArrowheads="1"/>
          </p:cNvPicPr>
          <p:nvPr/>
        </p:nvPicPr>
        <p:blipFill>
          <a:blip r:embed="rId2"/>
          <a:srcRect/>
          <a:stretch>
            <a:fillRect/>
          </a:stretch>
        </p:blipFill>
        <p:spPr bwMode="auto">
          <a:xfrm>
            <a:off x="0" y="1285863"/>
            <a:ext cx="4143372" cy="2326895"/>
          </a:xfrm>
          <a:prstGeom prst="rect">
            <a:avLst/>
          </a:prstGeom>
          <a:noFill/>
        </p:spPr>
      </p:pic>
      <p:pic>
        <p:nvPicPr>
          <p:cNvPr id="68609" name="Рисунок 2" descr="Untitled-107.jpg"/>
          <p:cNvPicPr>
            <a:picLocks noChangeAspect="1" noChangeArrowheads="1"/>
          </p:cNvPicPr>
          <p:nvPr/>
        </p:nvPicPr>
        <p:blipFill>
          <a:blip r:embed="rId3"/>
          <a:srcRect/>
          <a:stretch>
            <a:fillRect/>
          </a:stretch>
        </p:blipFill>
        <p:spPr bwMode="auto">
          <a:xfrm>
            <a:off x="0" y="3500440"/>
            <a:ext cx="4071934" cy="2782429"/>
          </a:xfrm>
          <a:prstGeom prst="rect">
            <a:avLst/>
          </a:prstGeom>
          <a:noFill/>
        </p:spPr>
      </p:pic>
      <p:sp>
        <p:nvSpPr>
          <p:cNvPr id="68611" name="Rectangle 3"/>
          <p:cNvSpPr>
            <a:spLocks noChangeArrowheads="1"/>
          </p:cNvSpPr>
          <p:nvPr/>
        </p:nvSpPr>
        <p:spPr bwMode="auto">
          <a:xfrm>
            <a:off x="0" y="142856"/>
            <a:ext cx="9144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i="1" u="none" strike="noStrike" cap="none" normalizeH="0" baseline="0" dirty="0" smtClean="0">
                <a:ln>
                  <a:noFill/>
                </a:ln>
                <a:solidFill>
                  <a:schemeClr val="tx1"/>
                </a:solidFill>
                <a:effectLst/>
                <a:latin typeface="Arial" pitchFamily="34" charset="0"/>
                <a:ea typeface="Times New Roman" pitchFamily="18" charset="0"/>
              </a:rPr>
              <a:t>Первая помощь при сердечном приступе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1200" b="0" i="0" u="none" strike="noStrike" cap="none" normalizeH="0" baseline="0" dirty="0" smtClean="0">
                <a:ln>
                  <a:noFill/>
                </a:ln>
                <a:solidFill>
                  <a:schemeClr val="tx1"/>
                </a:solidFill>
                <a:effectLst/>
                <a:latin typeface="Arial" pitchFamily="34" charset="0"/>
                <a:ea typeface="Times New Roman" pitchFamily="18" charset="0"/>
              </a:rPr>
            </a:br>
            <a:r>
              <a:rPr kumimoji="0" lang="ru-RU" b="0" i="0" u="none" strike="noStrike" cap="none" normalizeH="0" baseline="0" dirty="0" smtClean="0">
                <a:ln>
                  <a:noFill/>
                </a:ln>
                <a:solidFill>
                  <a:schemeClr val="tx1"/>
                </a:solidFill>
                <a:effectLst/>
                <a:latin typeface="Arial" pitchFamily="34" charset="0"/>
                <a:ea typeface="Times New Roman" pitchFamily="18" charset="0"/>
              </a:rPr>
              <a:t>Признаки: острая боль за грудиной, отдающая в левую верхнюю конечность, сопровождающаяся «страхом смерти», сердцебиение, одышка.</a:t>
            </a:r>
            <a:endParaRPr kumimoji="0" lang="ru-RU" b="0" i="0" u="none" strike="noStrike" cap="none" normalizeH="0" baseline="0" dirty="0" smtClean="0">
              <a:ln>
                <a:noFill/>
              </a:ln>
              <a:solidFill>
                <a:schemeClr val="tx1"/>
              </a:solidFill>
              <a:effectLst/>
              <a:latin typeface="Arial" pitchFamily="34" charset="0"/>
            </a:endParaRPr>
          </a:p>
        </p:txBody>
      </p:sp>
      <p:sp>
        <p:nvSpPr>
          <p:cNvPr id="68612" name="Rectangle 4"/>
          <p:cNvSpPr>
            <a:spLocks noChangeArrowheads="1"/>
          </p:cNvSpPr>
          <p:nvPr/>
        </p:nvSpPr>
        <p:spPr bwMode="auto">
          <a:xfrm>
            <a:off x="0" y="5657676"/>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1200" b="0" i="0" u="none" strike="noStrike" cap="none" normalizeH="0" baseline="0" dirty="0" smtClean="0">
                <a:ln>
                  <a:noFill/>
                </a:ln>
                <a:solidFill>
                  <a:schemeClr val="tx1"/>
                </a:solidFill>
                <a:effectLst/>
                <a:latin typeface="Arial" pitchFamily="34" charset="0"/>
                <a:ea typeface="Times New Roman" pitchFamily="18" charset="0"/>
              </a:rPr>
            </a:br>
            <a:r>
              <a:rPr kumimoji="0" lang="ru-RU" sz="1600" b="0" i="0" u="none" strike="noStrike" cap="none" normalizeH="0" baseline="0" dirty="0" smtClean="0">
                <a:ln>
                  <a:noFill/>
                </a:ln>
                <a:solidFill>
                  <a:schemeClr val="tx1"/>
                </a:solidFill>
                <a:effectLst/>
                <a:latin typeface="Arial" pitchFamily="34" charset="0"/>
                <a:ea typeface="Times New Roman" pitchFamily="18" charset="0"/>
              </a:rPr>
              <a:t>Вызови, поручи окружающим вызвать «скорую» медицинскую помощь.</a:t>
            </a:r>
            <a:br>
              <a:rPr kumimoji="0" lang="ru-RU" sz="1600" b="0" i="0" u="none" strike="noStrike" cap="none" normalizeH="0" baseline="0" dirty="0" smtClean="0">
                <a:ln>
                  <a:noFill/>
                </a:ln>
                <a:solidFill>
                  <a:schemeClr val="tx1"/>
                </a:solidFill>
                <a:effectLst/>
                <a:latin typeface="Arial" pitchFamily="34" charset="0"/>
                <a:ea typeface="Times New Roman" pitchFamily="18" charset="0"/>
              </a:rPr>
            </a:br>
            <a:r>
              <a:rPr kumimoji="0" lang="ru-RU" sz="1600" b="0" i="0" u="none" strike="noStrike" cap="none" normalizeH="0" baseline="0" dirty="0" smtClean="0">
                <a:ln>
                  <a:noFill/>
                </a:ln>
                <a:solidFill>
                  <a:schemeClr val="tx1"/>
                </a:solidFill>
                <a:effectLst/>
                <a:latin typeface="Arial" pitchFamily="34" charset="0"/>
                <a:ea typeface="Times New Roman" pitchFamily="18" charset="0"/>
              </a:rPr>
              <a:t>Обеспечь поступление свежего воздуха, расстегни тесную одежду, придай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rPr>
              <a:t>полусидячее</a:t>
            </a:r>
            <a:r>
              <a:rPr kumimoji="0" lang="ru-RU" sz="1600" b="0" i="0" u="none" strike="noStrike" cap="none" normalizeH="0" baseline="0" dirty="0" smtClean="0">
                <a:ln>
                  <a:noFill/>
                </a:ln>
                <a:solidFill>
                  <a:schemeClr val="tx1"/>
                </a:solidFill>
                <a:effectLst/>
                <a:latin typeface="Arial" pitchFamily="34" charset="0"/>
                <a:ea typeface="Times New Roman" pitchFamily="18" charset="0"/>
              </a:rPr>
              <a:t> положение</a:t>
            </a:r>
            <a:r>
              <a:rPr kumimoji="0" lang="ru-RU" sz="1600" b="0" i="0" u="none" strike="noStrike" cap="none" normalizeH="0" baseline="0" dirty="0" smtClean="0">
                <a:ln>
                  <a:noFill/>
                </a:ln>
                <a:solidFill>
                  <a:schemeClr val="tx1"/>
                </a:solidFill>
                <a:effectLst/>
                <a:latin typeface="Arial" pitchFamily="34" charset="0"/>
              </a:rPr>
              <a:t>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928926" y="1357297"/>
          <a:ext cx="5953156" cy="5072099"/>
        </p:xfrm>
        <a:graphic>
          <a:graphicData uri="http://schemas.openxmlformats.org/drawingml/2006/table">
            <a:tbl>
              <a:tblPr/>
              <a:tblGrid>
                <a:gridCol w="2976578"/>
                <a:gridCol w="2976578"/>
              </a:tblGrid>
              <a:tr h="3022971">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endParaRPr lang="ru-RU" sz="2000" dirty="0" smtClean="0">
                        <a:latin typeface="Times New Roman"/>
                        <a:ea typeface="Times New Roman"/>
                        <a:cs typeface="Times New Roman"/>
                      </a:endParaRPr>
                    </a:p>
                    <a:p>
                      <a:pPr>
                        <a:spcAft>
                          <a:spcPts val="0"/>
                        </a:spcAft>
                      </a:pPr>
                      <a:r>
                        <a:rPr lang="ru-RU" sz="2000" dirty="0" smtClean="0">
                          <a:latin typeface="Times New Roman"/>
                          <a:ea typeface="Times New Roman"/>
                          <a:cs typeface="Times New Roman"/>
                        </a:rPr>
                        <a:t>Перенеси </a:t>
                      </a:r>
                      <a:r>
                        <a:rPr lang="ru-RU" sz="2000" dirty="0">
                          <a:latin typeface="Times New Roman"/>
                          <a:ea typeface="Times New Roman"/>
                          <a:cs typeface="Times New Roman"/>
                        </a:rPr>
                        <a:t>пострадавшего в прохладное, проветриваемое место (в тень, к открытому окну).</a:t>
                      </a:r>
                    </a:p>
                  </a:txBody>
                  <a:tcPr marL="9525" marR="9525" marT="9525" marB="9525">
                    <a:lnL>
                      <a:noFill/>
                    </a:lnL>
                    <a:lnR>
                      <a:noFill/>
                    </a:lnR>
                    <a:lnT>
                      <a:noFill/>
                    </a:lnT>
                    <a:lnB>
                      <a:noFill/>
                    </a:lnB>
                  </a:tcPr>
                </a:tc>
              </a:tr>
              <a:tr h="2049128">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000" dirty="0">
                          <a:latin typeface="Times New Roman"/>
                          <a:ea typeface="Times New Roman"/>
                          <a:cs typeface="Times New Roman"/>
                        </a:rPr>
                        <a:t>Уложи пострадавшего. Расстегни воротник, ослабь ремень, сними обувь.</a:t>
                      </a:r>
                    </a:p>
                  </a:txBody>
                  <a:tcPr marL="9525" marR="9525" marT="9525" marB="9525">
                    <a:lnL>
                      <a:noFill/>
                    </a:lnL>
                    <a:lnR>
                      <a:noFill/>
                    </a:lnR>
                    <a:lnT>
                      <a:noFill/>
                    </a:lnT>
                    <a:lnB>
                      <a:noFill/>
                    </a:lnB>
                  </a:tcPr>
                </a:tc>
              </a:tr>
            </a:tbl>
          </a:graphicData>
        </a:graphic>
      </p:graphicFrame>
      <p:pic>
        <p:nvPicPr>
          <p:cNvPr id="70658" name="Рисунок 1" descr="Untitled-121.jpg"/>
          <p:cNvPicPr>
            <a:picLocks noChangeAspect="1" noChangeArrowheads="1"/>
          </p:cNvPicPr>
          <p:nvPr/>
        </p:nvPicPr>
        <p:blipFill>
          <a:blip r:embed="rId2"/>
          <a:srcRect/>
          <a:stretch>
            <a:fillRect/>
          </a:stretch>
        </p:blipFill>
        <p:spPr bwMode="auto">
          <a:xfrm>
            <a:off x="0" y="1357301"/>
            <a:ext cx="4500562" cy="2762079"/>
          </a:xfrm>
          <a:prstGeom prst="rect">
            <a:avLst/>
          </a:prstGeom>
          <a:noFill/>
        </p:spPr>
      </p:pic>
      <p:pic>
        <p:nvPicPr>
          <p:cNvPr id="70657" name="Рисунок 2" descr="Untitled-122.jpg"/>
          <p:cNvPicPr>
            <a:picLocks noChangeAspect="1" noChangeArrowheads="1"/>
          </p:cNvPicPr>
          <p:nvPr/>
        </p:nvPicPr>
        <p:blipFill>
          <a:blip r:embed="rId3"/>
          <a:srcRect/>
          <a:stretch>
            <a:fillRect/>
          </a:stretch>
        </p:blipFill>
        <p:spPr bwMode="auto">
          <a:xfrm>
            <a:off x="142844" y="4071941"/>
            <a:ext cx="4814620" cy="2786059"/>
          </a:xfrm>
          <a:prstGeom prst="rect">
            <a:avLst/>
          </a:prstGeom>
          <a:noFill/>
        </p:spPr>
      </p:pic>
      <p:sp>
        <p:nvSpPr>
          <p:cNvPr id="70659" name="Rectangle 3"/>
          <p:cNvSpPr>
            <a:spLocks noChangeArrowheads="1"/>
          </p:cNvSpPr>
          <p:nvPr/>
        </p:nvSpPr>
        <p:spPr bwMode="auto">
          <a:xfrm>
            <a:off x="0" y="214294"/>
            <a:ext cx="9144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tx1"/>
                </a:solidFill>
                <a:effectLst/>
                <a:latin typeface="Arial" pitchFamily="34" charset="0"/>
                <a:ea typeface="Times New Roman" pitchFamily="18" charset="0"/>
              </a:rPr>
              <a:t>Первая помощь при тепловом (солнечном) ударе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1200" b="0" i="0" u="none" strike="noStrike" cap="none" normalizeH="0" baseline="0" dirty="0" smtClean="0">
                <a:ln>
                  <a:noFill/>
                </a:ln>
                <a:solidFill>
                  <a:schemeClr val="tx1"/>
                </a:solidFill>
                <a:effectLst/>
                <a:latin typeface="Arial" pitchFamily="34" charset="0"/>
                <a:ea typeface="Times New Roman" pitchFamily="18" charset="0"/>
              </a:rPr>
            </a:br>
            <a:r>
              <a:rPr kumimoji="0" lang="ru-RU" b="0" i="0" u="none" strike="noStrike" cap="none" normalizeH="0" baseline="0" dirty="0" smtClean="0">
                <a:ln>
                  <a:noFill/>
                </a:ln>
                <a:solidFill>
                  <a:schemeClr val="tx1"/>
                </a:solidFill>
                <a:effectLst/>
                <a:latin typeface="Arial" pitchFamily="34" charset="0"/>
                <a:ea typeface="Times New Roman" pitchFamily="18" charset="0"/>
              </a:rPr>
              <a:t>Признаки: слабость, сонливость, жажда, тошнота, головная боль; возможны учащение дыхания и повышение температуры, потеря сознания.</a:t>
            </a:r>
            <a:endParaRPr kumimoji="0" lang="ru-RU"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928926" y="428607"/>
          <a:ext cx="6096000" cy="6750420"/>
        </p:xfrm>
        <a:graphic>
          <a:graphicData uri="http://schemas.openxmlformats.org/drawingml/2006/table">
            <a:tbl>
              <a:tblPr/>
              <a:tblGrid>
                <a:gridCol w="2309818"/>
                <a:gridCol w="3786182"/>
              </a:tblGrid>
              <a:tr h="3143272">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000" dirty="0">
                          <a:latin typeface="Times New Roman"/>
                          <a:ea typeface="Times New Roman"/>
                          <a:cs typeface="Times New Roman"/>
                        </a:rPr>
                        <a:t>Определи наличие пульса на сонных артериях, самостоятельного дыхания, реакции зрачков на свет. При отсутствии указанных признаков приступай к сердечно-легочной реанимации</a:t>
                      </a:r>
                    </a:p>
                  </a:txBody>
                  <a:tcPr marL="9525" marR="9525" marT="9525" marB="9525">
                    <a:lnL>
                      <a:noFill/>
                    </a:lnL>
                    <a:lnR>
                      <a:noFill/>
                    </a:lnR>
                    <a:lnT>
                      <a:noFill/>
                    </a:lnT>
                    <a:lnB>
                      <a:noFill/>
                    </a:lnB>
                  </a:tcPr>
                </a:tc>
              </a:tr>
              <a:tr h="3607148">
                <a:tc>
                  <a:txBody>
                    <a:bodyPr/>
                    <a:lstStyle/>
                    <a:p>
                      <a:pPr>
                        <a:spcAft>
                          <a:spcPts val="0"/>
                        </a:spcAft>
                      </a:pPr>
                      <a:endParaRPr lang="ru-RU" sz="120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000" dirty="0">
                          <a:latin typeface="Times New Roman"/>
                          <a:ea typeface="Times New Roman"/>
                          <a:cs typeface="Times New Roman"/>
                        </a:rPr>
                        <a:t>Положи на голову, шею и паховые области смоченные в холодной воде полотенца (салфетки).</a:t>
                      </a:r>
                    </a:p>
                  </a:txBody>
                  <a:tcPr marL="9525" marR="9525" marT="9525" marB="9525">
                    <a:lnL>
                      <a:noFill/>
                    </a:lnL>
                    <a:lnR>
                      <a:noFill/>
                    </a:lnR>
                    <a:lnT>
                      <a:noFill/>
                    </a:lnT>
                    <a:lnB>
                      <a:noFill/>
                    </a:lnB>
                  </a:tcPr>
                </a:tc>
              </a:tr>
            </a:tbl>
          </a:graphicData>
        </a:graphic>
      </p:graphicFrame>
      <p:pic>
        <p:nvPicPr>
          <p:cNvPr id="71682" name="Рисунок 3" descr="Untitled-123.jpg"/>
          <p:cNvPicPr>
            <a:picLocks noChangeAspect="1" noChangeArrowheads="1"/>
          </p:cNvPicPr>
          <p:nvPr/>
        </p:nvPicPr>
        <p:blipFill>
          <a:blip r:embed="rId2"/>
          <a:srcRect/>
          <a:stretch>
            <a:fillRect/>
          </a:stretch>
        </p:blipFill>
        <p:spPr bwMode="auto">
          <a:xfrm>
            <a:off x="0" y="357167"/>
            <a:ext cx="5214942" cy="3000633"/>
          </a:xfrm>
          <a:prstGeom prst="rect">
            <a:avLst/>
          </a:prstGeom>
          <a:noFill/>
        </p:spPr>
      </p:pic>
      <p:pic>
        <p:nvPicPr>
          <p:cNvPr id="71681" name="Рисунок 4" descr="Untitled-124.jpg"/>
          <p:cNvPicPr>
            <a:picLocks noChangeAspect="1" noChangeArrowheads="1"/>
          </p:cNvPicPr>
          <p:nvPr/>
        </p:nvPicPr>
        <p:blipFill>
          <a:blip r:embed="rId3"/>
          <a:srcRect/>
          <a:stretch>
            <a:fillRect/>
          </a:stretch>
        </p:blipFill>
        <p:spPr bwMode="auto">
          <a:xfrm>
            <a:off x="285720" y="3429000"/>
            <a:ext cx="4937782" cy="33194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374575"/>
            <a:ext cx="7740352" cy="6073458"/>
          </a:xfrm>
          <a:prstGeom prst="rect">
            <a:avLst/>
          </a:prstGeom>
        </p:spPr>
        <p:txBody>
          <a:bodyPr wrap="square">
            <a:spAutoFit/>
          </a:bodyPr>
          <a:lstStyle/>
          <a:p>
            <a:pPr>
              <a:lnSpc>
                <a:spcPct val="115000"/>
              </a:lnSpc>
              <a:spcAft>
                <a:spcPts val="1000"/>
              </a:spcAf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Перечень мероприятий по оказанию первой помощи</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000" b="1" i="1" dirty="0">
                <a:latin typeface="Times New Roman" panose="02020603050405020304" pitchFamily="18" charset="0"/>
                <a:ea typeface="Times New Roman" panose="02020603050405020304" pitchFamily="18" charset="0"/>
                <a:cs typeface="Times New Roman" panose="02020603050405020304" pitchFamily="18" charset="0"/>
              </a:rPr>
              <a:t>1. Мероприятия по оценке обстановки и обеспечению безопасных условий для оказания первой помощи:</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 определение угрожающих факторов для собственной жизни и здоровья;</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определение угрожающих факторов для жизни и здоровья пострадавшего;</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3) устранение угрожающих факторов для жизни и здоровья;</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4) прекращение действия повреждающих факторов на пострадавшего;</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5) оценка количества пострадавших;</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000" b="1" dirty="0">
                <a:solidFill>
                  <a:srgbClr val="003300"/>
                </a:solidFill>
                <a:latin typeface="Times New Roman" panose="02020603050405020304" pitchFamily="18" charset="0"/>
                <a:ea typeface="Times New Roman" panose="02020603050405020304" pitchFamily="18" charset="0"/>
                <a:cs typeface="Times New Roman" panose="02020603050405020304" pitchFamily="18" charset="0"/>
              </a:rPr>
              <a:t>6) извлечение пострадавшего из транспортного средства или других труднодоступных мест;</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7) перемещение пострадавшего.</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754375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488" y="142857"/>
          <a:ext cx="6096000" cy="6072231"/>
        </p:xfrm>
        <a:graphic>
          <a:graphicData uri="http://schemas.openxmlformats.org/drawingml/2006/table">
            <a:tbl>
              <a:tblPr/>
              <a:tblGrid>
                <a:gridCol w="3048000"/>
                <a:gridCol w="3048000"/>
              </a:tblGrid>
              <a:tr h="2267575">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000" dirty="0">
                          <a:latin typeface="Times New Roman"/>
                          <a:ea typeface="Times New Roman"/>
                          <a:cs typeface="Times New Roman"/>
                        </a:rPr>
                        <a:t>При потере сознания более чем на 3–4 минуты переверни пострадавшего в устойчивое боковое положение.</a:t>
                      </a:r>
                    </a:p>
                  </a:txBody>
                  <a:tcPr marL="9525" marR="9525" marT="9525" marB="9525">
                    <a:lnL>
                      <a:noFill/>
                    </a:lnL>
                    <a:lnR>
                      <a:noFill/>
                    </a:lnR>
                    <a:lnT>
                      <a:noFill/>
                    </a:lnT>
                    <a:lnB>
                      <a:noFill/>
                    </a:lnB>
                  </a:tcPr>
                </a:tc>
              </a:tr>
              <a:tr h="1537081">
                <a:tc>
                  <a:txBody>
                    <a:bodyPr/>
                    <a:lstStyle/>
                    <a:p>
                      <a:pPr>
                        <a:spcAft>
                          <a:spcPts val="0"/>
                        </a:spcAft>
                      </a:pPr>
                      <a:endParaRPr lang="ru-RU" sz="120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000" dirty="0">
                          <a:latin typeface="Times New Roman"/>
                          <a:ea typeface="Times New Roman"/>
                          <a:cs typeface="Times New Roman"/>
                        </a:rPr>
                        <a:t>При судорогах удерживай голову и туловище пострадавшего, оберегая от травм.</a:t>
                      </a:r>
                    </a:p>
                  </a:txBody>
                  <a:tcPr marL="9525" marR="9525" marT="9525" marB="9525">
                    <a:lnL>
                      <a:noFill/>
                    </a:lnL>
                    <a:lnR>
                      <a:noFill/>
                    </a:lnR>
                    <a:lnT>
                      <a:noFill/>
                    </a:lnT>
                    <a:lnB>
                      <a:noFill/>
                    </a:lnB>
                  </a:tcPr>
                </a:tc>
              </a:tr>
              <a:tr h="2267575">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000" dirty="0">
                          <a:latin typeface="Times New Roman"/>
                          <a:ea typeface="Times New Roman"/>
                          <a:cs typeface="Times New Roman"/>
                        </a:rPr>
                        <a:t>При восстановлении сознания напои пострадавшего прохладной минеральной или обычной, слегка подсоленной водой.</a:t>
                      </a:r>
                    </a:p>
                  </a:txBody>
                  <a:tcPr marL="9525" marR="9525" marT="9525" marB="9525">
                    <a:lnL>
                      <a:noFill/>
                    </a:lnL>
                    <a:lnR>
                      <a:noFill/>
                    </a:lnR>
                    <a:lnT>
                      <a:noFill/>
                    </a:lnT>
                    <a:lnB>
                      <a:noFill/>
                    </a:lnB>
                  </a:tcPr>
                </a:tc>
              </a:tr>
            </a:tbl>
          </a:graphicData>
        </a:graphic>
      </p:graphicFrame>
      <p:pic>
        <p:nvPicPr>
          <p:cNvPr id="72707" name="Рисунок 5" descr="Untitled-125.jpg"/>
          <p:cNvPicPr>
            <a:picLocks noChangeAspect="1" noChangeArrowheads="1"/>
          </p:cNvPicPr>
          <p:nvPr/>
        </p:nvPicPr>
        <p:blipFill>
          <a:blip r:embed="rId2"/>
          <a:srcRect/>
          <a:stretch>
            <a:fillRect/>
          </a:stretch>
        </p:blipFill>
        <p:spPr bwMode="auto">
          <a:xfrm>
            <a:off x="-1" y="0"/>
            <a:ext cx="3949347" cy="2500307"/>
          </a:xfrm>
          <a:prstGeom prst="rect">
            <a:avLst/>
          </a:prstGeom>
          <a:noFill/>
        </p:spPr>
      </p:pic>
      <p:pic>
        <p:nvPicPr>
          <p:cNvPr id="72706" name="Рисунок 6" descr="Untitled-126.jpg"/>
          <p:cNvPicPr>
            <a:picLocks noChangeAspect="1" noChangeArrowheads="1"/>
          </p:cNvPicPr>
          <p:nvPr/>
        </p:nvPicPr>
        <p:blipFill>
          <a:blip r:embed="rId3"/>
          <a:srcRect/>
          <a:stretch>
            <a:fillRect/>
          </a:stretch>
        </p:blipFill>
        <p:spPr bwMode="auto">
          <a:xfrm>
            <a:off x="0" y="2500305"/>
            <a:ext cx="3929058" cy="2500331"/>
          </a:xfrm>
          <a:prstGeom prst="rect">
            <a:avLst/>
          </a:prstGeom>
          <a:noFill/>
        </p:spPr>
      </p:pic>
      <p:pic>
        <p:nvPicPr>
          <p:cNvPr id="72705" name="Рисунок 7" descr="Untitled-127.jpg"/>
          <p:cNvPicPr>
            <a:picLocks noChangeAspect="1" noChangeArrowheads="1"/>
          </p:cNvPicPr>
          <p:nvPr/>
        </p:nvPicPr>
        <p:blipFill>
          <a:blip r:embed="rId4"/>
          <a:srcRect/>
          <a:stretch>
            <a:fillRect/>
          </a:stretch>
        </p:blipFill>
        <p:spPr bwMode="auto">
          <a:xfrm>
            <a:off x="0" y="4915358"/>
            <a:ext cx="4000496" cy="1799785"/>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714612" y="1071550"/>
          <a:ext cx="6096000" cy="5176823"/>
        </p:xfrm>
        <a:graphic>
          <a:graphicData uri="http://schemas.openxmlformats.org/drawingml/2006/table">
            <a:tbl>
              <a:tblPr/>
              <a:tblGrid>
                <a:gridCol w="2071702"/>
                <a:gridCol w="4024298"/>
              </a:tblGrid>
              <a:tr h="1643075">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000" dirty="0">
                          <a:latin typeface="Times New Roman"/>
                          <a:ea typeface="Times New Roman"/>
                          <a:cs typeface="Times New Roman"/>
                        </a:rPr>
                        <a:t>При укусе ноги прибинтуй ее к другой ноге.</a:t>
                      </a:r>
                    </a:p>
                  </a:txBody>
                  <a:tcPr marL="9525" marR="9525" marT="9525" marB="9525">
                    <a:lnL>
                      <a:noFill/>
                    </a:lnL>
                    <a:lnR>
                      <a:noFill/>
                    </a:lnR>
                    <a:lnT>
                      <a:noFill/>
                    </a:lnT>
                    <a:lnB>
                      <a:noFill/>
                    </a:lnB>
                  </a:tcPr>
                </a:tc>
              </a:tr>
              <a:tr h="1714512">
                <a:tc>
                  <a:txBody>
                    <a:bodyPr/>
                    <a:lstStyle/>
                    <a:p>
                      <a:pPr>
                        <a:spcAft>
                          <a:spcPts val="0"/>
                        </a:spcAft>
                      </a:pPr>
                      <a:r>
                        <a:rPr lang="ru-RU" sz="1200" dirty="0" smtClean="0">
                          <a:latin typeface="Times New Roman"/>
                          <a:ea typeface="Times New Roman"/>
                          <a:cs typeface="Times New Roman"/>
                        </a:rPr>
                        <a:t>П</a:t>
                      </a: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000" dirty="0">
                          <a:latin typeface="Times New Roman"/>
                          <a:ea typeface="Times New Roman"/>
                          <a:cs typeface="Times New Roman"/>
                        </a:rPr>
                        <a:t>При укусе руки — зафиксируй ее в согнутом положении.</a:t>
                      </a:r>
                    </a:p>
                  </a:txBody>
                  <a:tcPr marL="9525" marR="9525" marT="9525" marB="9525">
                    <a:lnL>
                      <a:noFill/>
                    </a:lnL>
                    <a:lnR>
                      <a:noFill/>
                    </a:lnR>
                    <a:lnT>
                      <a:noFill/>
                    </a:lnT>
                    <a:lnB>
                      <a:noFill/>
                    </a:lnB>
                  </a:tcPr>
                </a:tc>
              </a:tr>
              <a:tr h="1819237">
                <a:tc>
                  <a:txBody>
                    <a:bodyPr/>
                    <a:lstStyle/>
                    <a:p>
                      <a:pPr>
                        <a:spcAft>
                          <a:spcPts val="0"/>
                        </a:spcAft>
                      </a:pPr>
                      <a:endParaRPr lang="ru-RU" sz="120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000" dirty="0" smtClean="0">
                          <a:latin typeface="Times New Roman"/>
                          <a:ea typeface="Times New Roman"/>
                          <a:cs typeface="Times New Roman"/>
                        </a:rPr>
                        <a:t>При </a:t>
                      </a:r>
                      <a:r>
                        <a:rPr lang="ru-RU" sz="2000" dirty="0">
                          <a:latin typeface="Times New Roman"/>
                          <a:ea typeface="Times New Roman"/>
                          <a:cs typeface="Times New Roman"/>
                        </a:rPr>
                        <a:t>остановке сердца и дыхания приступай к сердечно-легочной реанимации</a:t>
                      </a:r>
                    </a:p>
                  </a:txBody>
                  <a:tcPr marL="9525" marR="9525" marT="9525" marB="9525">
                    <a:lnL>
                      <a:noFill/>
                    </a:lnL>
                    <a:lnR>
                      <a:noFill/>
                    </a:lnR>
                    <a:lnT>
                      <a:noFill/>
                    </a:lnT>
                    <a:lnB>
                      <a:noFill/>
                    </a:lnB>
                  </a:tcPr>
                </a:tc>
              </a:tr>
            </a:tbl>
          </a:graphicData>
        </a:graphic>
      </p:graphicFrame>
      <p:pic>
        <p:nvPicPr>
          <p:cNvPr id="73731" name="Рисунок 1" descr="Untitled-115.jpg"/>
          <p:cNvPicPr>
            <a:picLocks noChangeAspect="1" noChangeArrowheads="1"/>
          </p:cNvPicPr>
          <p:nvPr/>
        </p:nvPicPr>
        <p:blipFill>
          <a:blip r:embed="rId2"/>
          <a:srcRect/>
          <a:stretch>
            <a:fillRect/>
          </a:stretch>
        </p:blipFill>
        <p:spPr bwMode="auto">
          <a:xfrm>
            <a:off x="0" y="1071545"/>
            <a:ext cx="3714744" cy="1643075"/>
          </a:xfrm>
          <a:prstGeom prst="rect">
            <a:avLst/>
          </a:prstGeom>
          <a:noFill/>
        </p:spPr>
      </p:pic>
      <p:pic>
        <p:nvPicPr>
          <p:cNvPr id="73730" name="Рисунок 2" descr="Untitled-116.jpg"/>
          <p:cNvPicPr>
            <a:picLocks noChangeAspect="1" noChangeArrowheads="1"/>
          </p:cNvPicPr>
          <p:nvPr/>
        </p:nvPicPr>
        <p:blipFill>
          <a:blip r:embed="rId3"/>
          <a:srcRect/>
          <a:stretch>
            <a:fillRect/>
          </a:stretch>
        </p:blipFill>
        <p:spPr bwMode="auto">
          <a:xfrm>
            <a:off x="0" y="2714623"/>
            <a:ext cx="3714744" cy="1962151"/>
          </a:xfrm>
          <a:prstGeom prst="rect">
            <a:avLst/>
          </a:prstGeom>
          <a:noFill/>
        </p:spPr>
      </p:pic>
      <p:pic>
        <p:nvPicPr>
          <p:cNvPr id="73729" name="Рисунок 3" descr="Untitled-117.jpg"/>
          <p:cNvPicPr>
            <a:picLocks noChangeAspect="1" noChangeArrowheads="1"/>
          </p:cNvPicPr>
          <p:nvPr/>
        </p:nvPicPr>
        <p:blipFill>
          <a:blip r:embed="rId4"/>
          <a:srcRect/>
          <a:stretch>
            <a:fillRect/>
          </a:stretch>
        </p:blipFill>
        <p:spPr bwMode="auto">
          <a:xfrm>
            <a:off x="7" y="4429111"/>
            <a:ext cx="3714743" cy="2428892"/>
          </a:xfrm>
          <a:prstGeom prst="rect">
            <a:avLst/>
          </a:prstGeom>
          <a:noFill/>
        </p:spPr>
      </p:pic>
      <p:sp>
        <p:nvSpPr>
          <p:cNvPr id="73732" name="Rectangle 4"/>
          <p:cNvSpPr>
            <a:spLocks noChangeArrowheads="1"/>
          </p:cNvSpPr>
          <p:nvPr/>
        </p:nvSpPr>
        <p:spPr bwMode="auto">
          <a:xfrm>
            <a:off x="0" y="214290"/>
            <a:ext cx="91440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tx1"/>
                </a:solidFill>
                <a:effectLst/>
                <a:latin typeface="Arial" pitchFamily="34" charset="0"/>
                <a:ea typeface="Times New Roman" pitchFamily="18" charset="0"/>
              </a:rPr>
              <a:t>Первая помощь при укусах ядовитых змей</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1200" b="0" i="0" u="none" strike="noStrike" cap="none" normalizeH="0" baseline="0" dirty="0" smtClean="0">
                <a:ln>
                  <a:noFill/>
                </a:ln>
                <a:solidFill>
                  <a:schemeClr val="tx1"/>
                </a:solidFill>
                <a:effectLst/>
                <a:latin typeface="Arial" pitchFamily="34" charset="0"/>
                <a:ea typeface="Times New Roman" pitchFamily="18" charset="0"/>
              </a:rPr>
            </a:br>
            <a:r>
              <a:rPr kumimoji="0" lang="ru-RU" b="0" i="0" u="none" strike="noStrike" cap="none" normalizeH="0" baseline="0" dirty="0" smtClean="0">
                <a:ln>
                  <a:noFill/>
                </a:ln>
                <a:solidFill>
                  <a:schemeClr val="tx1"/>
                </a:solidFill>
                <a:effectLst/>
                <a:latin typeface="Arial" pitchFamily="34" charset="0"/>
                <a:ea typeface="Times New Roman" pitchFamily="18" charset="0"/>
              </a:rPr>
              <a:t>Ограничь подвижность пострадавшей конечности.</a:t>
            </a:r>
            <a:endParaRPr kumimoji="0" lang="ru-RU" b="0" i="0" u="none" strike="noStrike" cap="none" normalizeH="0" baseline="0" dirty="0" smtClean="0">
              <a:ln>
                <a:noFill/>
              </a:ln>
              <a:solidFill>
                <a:schemeClr val="tx1"/>
              </a:solidFill>
              <a:effectLst/>
              <a:latin typeface="Arial" pitchFamily="34" charset="0"/>
            </a:endParaRPr>
          </a:p>
        </p:txBody>
      </p:sp>
      <p:sp>
        <p:nvSpPr>
          <p:cNvPr id="73733" name="Rectangle 5"/>
          <p:cNvSpPr>
            <a:spLocks noChangeArrowheads="1"/>
          </p:cNvSpPr>
          <p:nvPr/>
        </p:nvSpPr>
        <p:spPr bwMode="auto">
          <a:xfrm>
            <a:off x="3786182" y="5857892"/>
            <a:ext cx="5357818"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1200" b="0" i="0" u="none" strike="noStrike" cap="none" normalizeH="0" baseline="0" dirty="0" smtClean="0">
                <a:ln>
                  <a:noFill/>
                </a:ln>
                <a:solidFill>
                  <a:schemeClr val="tx1"/>
                </a:solidFill>
                <a:effectLst/>
                <a:latin typeface="Arial" pitchFamily="34" charset="0"/>
                <a:ea typeface="Times New Roman" pitchFamily="18" charset="0"/>
              </a:rPr>
            </a:br>
            <a:r>
              <a:rPr kumimoji="0" lang="ru-RU" sz="1400" b="0" i="0" u="none" strike="noStrike" cap="none" normalizeH="0" baseline="0" dirty="0" smtClean="0">
                <a:ln>
                  <a:noFill/>
                </a:ln>
                <a:solidFill>
                  <a:schemeClr val="tx1"/>
                </a:solidFill>
                <a:effectLst/>
                <a:latin typeface="Arial" pitchFamily="34" charset="0"/>
                <a:ea typeface="Times New Roman" pitchFamily="18" charset="0"/>
              </a:rPr>
              <a:t>Обеспечь доставку пострадавшего в лечебное учреждение для введения противозмеиной сыворотки.</a:t>
            </a:r>
            <a:endParaRPr kumimoji="0" lang="ru-RU" sz="1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786050" y="1928803"/>
          <a:ext cx="6096000" cy="4572032"/>
        </p:xfrm>
        <a:graphic>
          <a:graphicData uri="http://schemas.openxmlformats.org/drawingml/2006/table">
            <a:tbl>
              <a:tblPr/>
              <a:tblGrid>
                <a:gridCol w="1857388"/>
                <a:gridCol w="4238612"/>
              </a:tblGrid>
              <a:tr h="4572032">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400" dirty="0">
                          <a:latin typeface="Times New Roman"/>
                          <a:ea typeface="Times New Roman"/>
                          <a:cs typeface="Times New Roman"/>
                        </a:rPr>
                        <a:t>Положи младенца на предплечье левой руки, ладонью правой руки хлопни 2–3 раза между лопатками. Переверни младенца вниз головой</a:t>
                      </a:r>
                      <a:br>
                        <a:rPr lang="ru-RU" sz="2400" dirty="0">
                          <a:latin typeface="Times New Roman"/>
                          <a:ea typeface="Times New Roman"/>
                          <a:cs typeface="Times New Roman"/>
                        </a:rPr>
                      </a:br>
                      <a:r>
                        <a:rPr lang="ru-RU" sz="2400" dirty="0">
                          <a:latin typeface="Times New Roman"/>
                          <a:ea typeface="Times New Roman"/>
                          <a:cs typeface="Times New Roman"/>
                        </a:rPr>
                        <a:t>и подними его за ноги.</a:t>
                      </a:r>
                    </a:p>
                  </a:txBody>
                  <a:tcPr marL="9525" marR="9525" marT="9525" marB="9525">
                    <a:lnL>
                      <a:noFill/>
                    </a:lnL>
                    <a:lnR>
                      <a:noFill/>
                    </a:lnR>
                    <a:lnT>
                      <a:noFill/>
                    </a:lnT>
                    <a:lnB>
                      <a:noFill/>
                    </a:lnB>
                  </a:tcPr>
                </a:tc>
              </a:tr>
            </a:tbl>
          </a:graphicData>
        </a:graphic>
      </p:graphicFrame>
      <p:sp>
        <p:nvSpPr>
          <p:cNvPr id="81922" name="Rectangle 2"/>
          <p:cNvSpPr>
            <a:spLocks noChangeArrowheads="1"/>
          </p:cNvSpPr>
          <p:nvPr/>
        </p:nvSpPr>
        <p:spPr bwMode="auto">
          <a:xfrm>
            <a:off x="0" y="142857"/>
            <a:ext cx="9001092" cy="17235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rPr>
              <a:t>Удаление инородного тела из дыхательных путей приемом </a:t>
            </a:r>
            <a:r>
              <a:rPr kumimoji="0" lang="ru-RU" sz="2000" b="1" i="0" u="none" strike="noStrike" cap="none" normalizeH="0" baseline="0" dirty="0" err="1" smtClean="0">
                <a:ln>
                  <a:noFill/>
                </a:ln>
                <a:solidFill>
                  <a:schemeClr val="tx1"/>
                </a:solidFill>
                <a:effectLst/>
                <a:latin typeface="Arial" pitchFamily="34" charset="0"/>
                <a:ea typeface="Times New Roman" pitchFamily="18" charset="0"/>
              </a:rPr>
              <a:t>Геймлиха</a:t>
            </a:r>
            <a:endParaRPr kumimoji="0" lang="ru-RU" sz="20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1200" b="0" i="0" u="none" strike="noStrike" cap="none" normalizeH="0" baseline="0" dirty="0" smtClean="0">
                <a:ln>
                  <a:noFill/>
                </a:ln>
                <a:solidFill>
                  <a:schemeClr val="tx1"/>
                </a:solidFill>
                <a:effectLst/>
                <a:latin typeface="Arial" pitchFamily="34" charset="0"/>
                <a:ea typeface="Times New Roman" pitchFamily="18" charset="0"/>
              </a:rPr>
            </a:br>
            <a:r>
              <a:rPr kumimoji="0" lang="ru-RU" b="0" i="0" u="none" strike="noStrike" cap="none" normalizeH="0" baseline="0" dirty="0" smtClean="0">
                <a:ln>
                  <a:noFill/>
                </a:ln>
                <a:solidFill>
                  <a:schemeClr val="tx1"/>
                </a:solidFill>
                <a:effectLst/>
                <a:latin typeface="Arial" pitchFamily="34" charset="0"/>
                <a:ea typeface="Times New Roman" pitchFamily="18" charset="0"/>
              </a:rPr>
              <a:t>Признаки: Пострадавший задыхается (судорожные дыхательные движения), не способен говорить, внезапно становится синюшным, может потерять сознание. Дети часто вдыхают части игрушек, орехи, конфеты.</a:t>
            </a:r>
            <a:endParaRPr kumimoji="0" lang="ru-RU" b="0" i="0" u="none" strike="noStrike" cap="none" normalizeH="0" baseline="0" dirty="0" smtClean="0">
              <a:ln>
                <a:noFill/>
              </a:ln>
              <a:solidFill>
                <a:schemeClr val="tx1"/>
              </a:solidFill>
              <a:effectLst/>
              <a:latin typeface="Arial" pitchFamily="34" charset="0"/>
            </a:endParaRPr>
          </a:p>
        </p:txBody>
      </p:sp>
      <p:pic>
        <p:nvPicPr>
          <p:cNvPr id="81921" name="Рисунок 1" descr="Untitled-25.jpg"/>
          <p:cNvPicPr>
            <a:picLocks noChangeAspect="1" noChangeArrowheads="1"/>
          </p:cNvPicPr>
          <p:nvPr/>
        </p:nvPicPr>
        <p:blipFill>
          <a:blip r:embed="rId2"/>
          <a:srcRect/>
          <a:stretch>
            <a:fillRect/>
          </a:stretch>
        </p:blipFill>
        <p:spPr bwMode="auto">
          <a:xfrm>
            <a:off x="-1" y="1928805"/>
            <a:ext cx="4527881" cy="4643471"/>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488" y="142855"/>
          <a:ext cx="6096000" cy="6023764"/>
        </p:xfrm>
        <a:graphic>
          <a:graphicData uri="http://schemas.openxmlformats.org/drawingml/2006/table">
            <a:tbl>
              <a:tblPr/>
              <a:tblGrid>
                <a:gridCol w="2071702"/>
                <a:gridCol w="4024298"/>
              </a:tblGrid>
              <a:tr h="3643339">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000" dirty="0">
                          <a:latin typeface="Times New Roman"/>
                          <a:ea typeface="Times New Roman"/>
                          <a:cs typeface="Times New Roman"/>
                        </a:rPr>
                        <a:t>Обхвати пострадавшего сзади руками и сцепи их в «замок» чуть выше его</a:t>
                      </a:r>
                      <a:br>
                        <a:rPr lang="ru-RU" sz="2000" dirty="0">
                          <a:latin typeface="Times New Roman"/>
                          <a:ea typeface="Times New Roman"/>
                          <a:cs typeface="Times New Roman"/>
                        </a:rPr>
                      </a:br>
                      <a:r>
                        <a:rPr lang="ru-RU" sz="2000" dirty="0">
                          <a:latin typeface="Times New Roman"/>
                          <a:ea typeface="Times New Roman"/>
                          <a:cs typeface="Times New Roman"/>
                        </a:rPr>
                        <a:t>пупка, под реберной дугой. С силой резко надави — сложенными в «замок» кистями — в надчревную область. Повтори серию надавливаний 3 раза. Беременным женщинам сдавливать нижние отделы грудной клетки.</a:t>
                      </a:r>
                    </a:p>
                  </a:txBody>
                  <a:tcPr marL="9525" marR="9525" marT="9525" marB="9525">
                    <a:lnL>
                      <a:noFill/>
                    </a:lnL>
                    <a:lnR>
                      <a:noFill/>
                    </a:lnR>
                    <a:lnT>
                      <a:noFill/>
                    </a:lnT>
                    <a:lnB>
                      <a:noFill/>
                    </a:lnB>
                  </a:tcPr>
                </a:tc>
              </a:tr>
              <a:tr h="2380427">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000" dirty="0">
                          <a:latin typeface="Times New Roman"/>
                          <a:ea typeface="Times New Roman"/>
                          <a:cs typeface="Times New Roman"/>
                        </a:rPr>
                        <a:t>Если пострадавший без сознания, сядь сверху на бедра, обеими ладонями резко надави на реберные дуги. Повтори серию надавливаний 3 раза.</a:t>
                      </a:r>
                    </a:p>
                  </a:txBody>
                  <a:tcPr marL="9525" marR="9525" marT="9525" marB="9525">
                    <a:lnL>
                      <a:noFill/>
                    </a:lnL>
                    <a:lnR>
                      <a:noFill/>
                    </a:lnR>
                    <a:lnT>
                      <a:noFill/>
                    </a:lnT>
                    <a:lnB>
                      <a:noFill/>
                    </a:lnB>
                  </a:tcPr>
                </a:tc>
              </a:tr>
            </a:tbl>
          </a:graphicData>
        </a:graphic>
      </p:graphicFrame>
      <p:pic>
        <p:nvPicPr>
          <p:cNvPr id="82946" name="Рисунок 2" descr="Untitled-26.jpg"/>
          <p:cNvPicPr>
            <a:picLocks noChangeAspect="1" noChangeArrowheads="1"/>
          </p:cNvPicPr>
          <p:nvPr/>
        </p:nvPicPr>
        <p:blipFill>
          <a:blip r:embed="rId2"/>
          <a:srcRect/>
          <a:stretch>
            <a:fillRect/>
          </a:stretch>
        </p:blipFill>
        <p:spPr bwMode="auto">
          <a:xfrm>
            <a:off x="4" y="0"/>
            <a:ext cx="4915813" cy="3429000"/>
          </a:xfrm>
          <a:prstGeom prst="rect">
            <a:avLst/>
          </a:prstGeom>
          <a:noFill/>
        </p:spPr>
      </p:pic>
      <p:pic>
        <p:nvPicPr>
          <p:cNvPr id="82945" name="Рисунок 3" descr="Untitled-27.jpg"/>
          <p:cNvPicPr>
            <a:picLocks noChangeAspect="1" noChangeArrowheads="1"/>
          </p:cNvPicPr>
          <p:nvPr/>
        </p:nvPicPr>
        <p:blipFill>
          <a:blip r:embed="rId3"/>
          <a:srcRect/>
          <a:stretch>
            <a:fillRect/>
          </a:stretch>
        </p:blipFill>
        <p:spPr bwMode="auto">
          <a:xfrm>
            <a:off x="0" y="3511024"/>
            <a:ext cx="4786314" cy="3123149"/>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786050" y="500043"/>
          <a:ext cx="6096000" cy="4000528"/>
        </p:xfrm>
        <a:graphic>
          <a:graphicData uri="http://schemas.openxmlformats.org/drawingml/2006/table">
            <a:tbl>
              <a:tblPr/>
              <a:tblGrid>
                <a:gridCol w="2786082"/>
                <a:gridCol w="3309918"/>
              </a:tblGrid>
              <a:tr h="4000528">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000" dirty="0">
                          <a:latin typeface="Times New Roman"/>
                          <a:ea typeface="Times New Roman"/>
                          <a:cs typeface="Times New Roman"/>
                        </a:rPr>
                        <a:t>Извлеки посторонний предмет пальцами, обернутыми салфеткой, бинтом. Перед извлечением инородного тела изо рта пострадавшего, лежащего на спине, необходимо повернуть голову набок.</a:t>
                      </a:r>
                    </a:p>
                  </a:txBody>
                  <a:tcPr marL="9525" marR="9525" marT="9525" marB="9525">
                    <a:lnL>
                      <a:noFill/>
                    </a:lnL>
                    <a:lnR>
                      <a:noFill/>
                    </a:lnR>
                    <a:lnT>
                      <a:noFill/>
                    </a:lnT>
                    <a:lnB>
                      <a:noFill/>
                    </a:lnB>
                  </a:tcPr>
                </a:tc>
              </a:tr>
            </a:tbl>
          </a:graphicData>
        </a:graphic>
      </p:graphicFrame>
      <p:pic>
        <p:nvPicPr>
          <p:cNvPr id="83969" name="Рисунок 4" descr="Untitled-28.jpg"/>
          <p:cNvPicPr>
            <a:picLocks noChangeAspect="1" noChangeArrowheads="1"/>
          </p:cNvPicPr>
          <p:nvPr/>
        </p:nvPicPr>
        <p:blipFill>
          <a:blip r:embed="rId2"/>
          <a:srcRect/>
          <a:stretch>
            <a:fillRect/>
          </a:stretch>
        </p:blipFill>
        <p:spPr bwMode="auto">
          <a:xfrm>
            <a:off x="0" y="214289"/>
            <a:ext cx="5559662" cy="4286280"/>
          </a:xfrm>
          <a:prstGeom prst="rect">
            <a:avLst/>
          </a:prstGeom>
          <a:noFill/>
        </p:spPr>
      </p:pic>
      <p:sp>
        <p:nvSpPr>
          <p:cNvPr id="83970" name="Rectangle 2"/>
          <p:cNvSpPr>
            <a:spLocks noChangeArrowheads="1"/>
          </p:cNvSpPr>
          <p:nvPr/>
        </p:nvSpPr>
        <p:spPr bwMode="auto">
          <a:xfrm>
            <a:off x="428596" y="4786326"/>
            <a:ext cx="8143900"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1200" b="0" i="0" u="none" strike="noStrike" cap="none" normalizeH="0" baseline="0" dirty="0" smtClean="0">
                <a:ln>
                  <a:noFill/>
                </a:ln>
                <a:solidFill>
                  <a:schemeClr val="tx1"/>
                </a:solidFill>
                <a:effectLst/>
                <a:latin typeface="Arial" pitchFamily="34" charset="0"/>
                <a:ea typeface="Times New Roman" pitchFamily="18" charset="0"/>
              </a:rPr>
            </a:br>
            <a:r>
              <a:rPr kumimoji="0" lang="ru-RU" b="0" i="0" u="none" strike="noStrike" cap="none" normalizeH="0" baseline="0" dirty="0" smtClean="0">
                <a:ln>
                  <a:noFill/>
                </a:ln>
                <a:solidFill>
                  <a:schemeClr val="tx1"/>
                </a:solidFill>
                <a:effectLst/>
                <a:latin typeface="Arial" pitchFamily="34" charset="0"/>
                <a:ea typeface="Times New Roman" pitchFamily="18" charset="0"/>
              </a:rPr>
              <a:t>ЕСЛИ В ХОДЕ РЕАНИМАЦИИ САМОСТОЯТЕЛЬНОЕ ДЫХАНИЕ, СЕРДЦЕБИЕНИЕ НЕ ВОССТАНАВЛИВАЮТСЯ, А ЗРАЧКИ ОСТАЮТСЯ ШИРОКИМИ В ТЕЧЕНИЕ 30–40 МИНУТ И ПОМОЩИ НЕТ, СЛЕДУЕТ СЧИТАТЬ, ЧТО НАСТУПИЛА БИОЛОГИЧЕСКАЯ СМЕРТЬ ПОСТРАДАВШЕГО</a:t>
            </a:r>
            <a:endParaRPr kumimoji="0" lang="ru-RU"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0" y="214294"/>
            <a:ext cx="9144000" cy="15388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tx1"/>
                </a:solidFill>
                <a:effectLst/>
                <a:latin typeface="Arial" pitchFamily="34" charset="0"/>
                <a:ea typeface="Times New Roman" pitchFamily="18" charset="0"/>
              </a:rPr>
              <a:t>Способы транспортировки</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1"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Вынос пострадавшего на носилках (щите)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Times New Roman" pitchFamily="18" charset="0"/>
              </a:rPr>
              <a:t/>
            </a:r>
            <a:br>
              <a:rPr kumimoji="0" lang="ru-RU" b="0" i="0" u="none" strike="noStrike" cap="none" normalizeH="0" baseline="0" dirty="0" smtClean="0">
                <a:ln>
                  <a:noFill/>
                </a:ln>
                <a:solidFill>
                  <a:schemeClr val="tx1"/>
                </a:solidFill>
                <a:effectLst/>
                <a:latin typeface="Arial" pitchFamily="34" charset="0"/>
                <a:ea typeface="Times New Roman" pitchFamily="18" charset="0"/>
              </a:rPr>
            </a:br>
            <a:endParaRPr kumimoji="0" lang="ru-RU" b="0" i="0" u="none" strike="noStrike" cap="none" normalizeH="0" baseline="0" dirty="0" smtClean="0">
              <a:ln>
                <a:noFill/>
              </a:ln>
              <a:solidFill>
                <a:schemeClr val="tx1"/>
              </a:solidFill>
              <a:effectLst/>
              <a:latin typeface="Arial" pitchFamily="34" charset="0"/>
            </a:endParaRPr>
          </a:p>
        </p:txBody>
      </p:sp>
      <p:pic>
        <p:nvPicPr>
          <p:cNvPr id="84993" name="Рисунок 1" descr="Untitled-131.jpg"/>
          <p:cNvPicPr>
            <a:picLocks noChangeAspect="1" noChangeArrowheads="1"/>
          </p:cNvPicPr>
          <p:nvPr/>
        </p:nvPicPr>
        <p:blipFill>
          <a:blip r:embed="rId2"/>
          <a:srcRect/>
          <a:stretch>
            <a:fillRect/>
          </a:stretch>
        </p:blipFill>
        <p:spPr bwMode="auto">
          <a:xfrm>
            <a:off x="142844" y="1352103"/>
            <a:ext cx="7215238" cy="3586604"/>
          </a:xfrm>
          <a:prstGeom prst="rect">
            <a:avLst/>
          </a:prstGeom>
          <a:noFill/>
        </p:spPr>
      </p:pic>
      <p:sp>
        <p:nvSpPr>
          <p:cNvPr id="84995" name="Rectangle 3"/>
          <p:cNvSpPr>
            <a:spLocks noChangeArrowheads="1"/>
          </p:cNvSpPr>
          <p:nvPr/>
        </p:nvSpPr>
        <p:spPr bwMode="auto">
          <a:xfrm>
            <a:off x="0" y="5072073"/>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1200" b="0" i="0" u="none" strike="noStrike" cap="none" normalizeH="0" baseline="0" dirty="0" smtClean="0">
                <a:ln>
                  <a:noFill/>
                </a:ln>
                <a:solidFill>
                  <a:schemeClr val="tx1"/>
                </a:solidFill>
                <a:effectLst/>
                <a:latin typeface="Arial" pitchFamily="34" charset="0"/>
                <a:ea typeface="Times New Roman" pitchFamily="18" charset="0"/>
              </a:rPr>
            </a:b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1200" b="0" i="0" u="none" strike="noStrike" cap="none" normalizeH="0" baseline="0" dirty="0" smtClean="0">
                <a:ln>
                  <a:noFill/>
                </a:ln>
                <a:solidFill>
                  <a:schemeClr val="tx1"/>
                </a:solidFill>
                <a:effectLst/>
                <a:latin typeface="Arial" pitchFamily="34" charset="0"/>
                <a:ea typeface="Times New Roman" pitchFamily="18" charset="0"/>
              </a:rPr>
            </a:br>
            <a:r>
              <a:rPr kumimoji="0" lang="ru-RU" sz="2000" b="0" i="0" u="none" strike="noStrike" cap="none" normalizeH="0" baseline="0" dirty="0" smtClean="0">
                <a:ln>
                  <a:noFill/>
                </a:ln>
                <a:solidFill>
                  <a:schemeClr val="tx1"/>
                </a:solidFill>
                <a:effectLst/>
                <a:latin typeface="Arial" pitchFamily="34" charset="0"/>
                <a:ea typeface="Times New Roman" pitchFamily="18" charset="0"/>
              </a:rPr>
              <a:t>При отсутствии носилок используй доски, двери, листы толстой фанеры (лыжи, стулья, одеяло) и иные предметы.</a:t>
            </a:r>
            <a:endParaRPr kumimoji="0" lang="ru-RU" sz="20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Рисунок 1" descr="Untitled-129.jpg"/>
          <p:cNvPicPr>
            <a:picLocks noChangeAspect="1" noChangeArrowheads="1"/>
          </p:cNvPicPr>
          <p:nvPr/>
        </p:nvPicPr>
        <p:blipFill>
          <a:blip r:embed="rId2"/>
          <a:srcRect/>
          <a:stretch>
            <a:fillRect/>
          </a:stretch>
        </p:blipFill>
        <p:spPr bwMode="auto">
          <a:xfrm>
            <a:off x="285720" y="571483"/>
            <a:ext cx="5162550" cy="3409951"/>
          </a:xfrm>
          <a:prstGeom prst="rect">
            <a:avLst/>
          </a:prstGeom>
          <a:noFill/>
        </p:spPr>
      </p:pic>
      <p:pic>
        <p:nvPicPr>
          <p:cNvPr id="86017" name="Рисунок 2" descr="Untitled-130.jpg"/>
          <p:cNvPicPr>
            <a:picLocks noChangeAspect="1" noChangeArrowheads="1"/>
          </p:cNvPicPr>
          <p:nvPr/>
        </p:nvPicPr>
        <p:blipFill>
          <a:blip r:embed="rId3"/>
          <a:srcRect/>
          <a:stretch>
            <a:fillRect/>
          </a:stretch>
        </p:blipFill>
        <p:spPr bwMode="auto">
          <a:xfrm>
            <a:off x="4143372" y="2643181"/>
            <a:ext cx="5000628" cy="3929091"/>
          </a:xfrm>
          <a:prstGeom prst="rect">
            <a:avLst/>
          </a:prstGeom>
          <a:noFill/>
        </p:spPr>
      </p:pic>
      <p:sp>
        <p:nvSpPr>
          <p:cNvPr id="86019" name="Rectangle 3"/>
          <p:cNvSpPr>
            <a:spLocks noChangeArrowheads="1"/>
          </p:cNvSpPr>
          <p:nvPr/>
        </p:nvSpPr>
        <p:spPr bwMode="auto">
          <a:xfrm>
            <a:off x="0" y="214294"/>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Вынос пострадавших с использованием подручных средств</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1200" b="0" i="0" u="none" strike="noStrike" cap="none" normalizeH="0" baseline="0" dirty="0" smtClean="0">
                <a:ln>
                  <a:noFill/>
                </a:ln>
                <a:solidFill>
                  <a:schemeClr val="tx1"/>
                </a:solidFill>
                <a:effectLst/>
                <a:latin typeface="Arial" pitchFamily="34" charset="0"/>
                <a:ea typeface="Times New Roman" pitchFamily="18" charset="0"/>
              </a:rPr>
            </a:br>
            <a:endParaRPr kumimoji="0" lang="ru-RU" sz="1800" b="0" i="0" u="none" strike="noStrike" cap="none" normalizeH="0" baseline="0" dirty="0" smtClean="0">
              <a:ln>
                <a:noFill/>
              </a:ln>
              <a:solidFill>
                <a:schemeClr val="tx1"/>
              </a:solidFill>
              <a:effectLst/>
              <a:latin typeface="Arial" pitchFamily="34" charset="0"/>
            </a:endParaRPr>
          </a:p>
        </p:txBody>
      </p:sp>
      <p:sp>
        <p:nvSpPr>
          <p:cNvPr id="86020" name="Rectangle 4"/>
          <p:cNvSpPr>
            <a:spLocks noChangeArrowheads="1"/>
          </p:cNvSpPr>
          <p:nvPr/>
        </p:nvSpPr>
        <p:spPr bwMode="auto">
          <a:xfrm>
            <a:off x="5" y="3497818"/>
            <a:ext cx="184731"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rPr>
              <a:t/>
            </a:r>
            <a:br>
              <a:rPr kumimoji="0" lang="ru-RU" sz="1200" b="0" i="0" u="none" strike="noStrike" cap="none" normalizeH="0" baseline="0" smtClean="0">
                <a:ln>
                  <a:noFill/>
                </a:ln>
                <a:solidFill>
                  <a:schemeClr val="tx1"/>
                </a:solidFill>
                <a:effectLst/>
                <a:latin typeface="Arial" pitchFamily="34" charset="0"/>
                <a:ea typeface="Times New Roman" pitchFamily="18" charset="0"/>
              </a:rPr>
            </a:br>
            <a:r>
              <a:rPr kumimoji="0" lang="ru-RU" sz="1200" b="0" i="0" u="none" strike="noStrike" cap="none" normalizeH="0" baseline="0" smtClean="0">
                <a:ln>
                  <a:noFill/>
                </a:ln>
                <a:solidFill>
                  <a:schemeClr val="tx1"/>
                </a:solidFill>
                <a:effectLst/>
                <a:latin typeface="Arial" pitchFamily="34" charset="0"/>
                <a:ea typeface="Times New Roman" pitchFamily="18" charset="0"/>
              </a:rPr>
              <a:t/>
            </a:r>
            <a:br>
              <a:rPr kumimoji="0" lang="ru-RU" sz="1200" b="0" i="0" u="none" strike="noStrike" cap="none" normalizeH="0" baseline="0" smtClean="0">
                <a:ln>
                  <a:noFill/>
                </a:ln>
                <a:solidFill>
                  <a:schemeClr val="tx1"/>
                </a:solidFill>
                <a:effectLst/>
                <a:latin typeface="Arial" pitchFamily="34" charset="0"/>
                <a:ea typeface="Times New Roman" pitchFamily="18" charset="0"/>
              </a:rPr>
            </a:br>
            <a:endParaRPr kumimoji="0" lang="ru-RU"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048000" y="1142985"/>
          <a:ext cx="6096000" cy="2500331"/>
        </p:xfrm>
        <a:graphic>
          <a:graphicData uri="http://schemas.openxmlformats.org/drawingml/2006/table">
            <a:tbl>
              <a:tblPr/>
              <a:tblGrid>
                <a:gridCol w="1881190"/>
                <a:gridCol w="4214810"/>
              </a:tblGrid>
              <a:tr h="2500331">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1200" dirty="0">
                          <a:latin typeface="Times New Roman"/>
                          <a:ea typeface="Times New Roman"/>
                          <a:cs typeface="Times New Roman"/>
                        </a:rPr>
                        <a:t>1</a:t>
                      </a:r>
                      <a:r>
                        <a:rPr lang="ru-RU" sz="1600" dirty="0">
                          <a:latin typeface="Times New Roman"/>
                          <a:ea typeface="Times New Roman"/>
                          <a:cs typeface="Times New Roman"/>
                        </a:rPr>
                        <a:t>. Без сознания.</a:t>
                      </a:r>
                      <a:br>
                        <a:rPr lang="ru-RU" sz="1600" dirty="0">
                          <a:latin typeface="Times New Roman"/>
                          <a:ea typeface="Times New Roman"/>
                          <a:cs typeface="Times New Roman"/>
                        </a:rPr>
                      </a:br>
                      <a:r>
                        <a:rPr lang="ru-RU" sz="1600" dirty="0">
                          <a:latin typeface="Times New Roman"/>
                          <a:ea typeface="Times New Roman"/>
                          <a:cs typeface="Times New Roman"/>
                        </a:rPr>
                        <a:t>2. При частой рвоте.</a:t>
                      </a:r>
                      <a:br>
                        <a:rPr lang="ru-RU" sz="1600" dirty="0">
                          <a:latin typeface="Times New Roman"/>
                          <a:ea typeface="Times New Roman"/>
                          <a:cs typeface="Times New Roman"/>
                        </a:rPr>
                      </a:br>
                      <a:r>
                        <a:rPr lang="ru-RU" sz="1600" dirty="0">
                          <a:latin typeface="Times New Roman"/>
                          <a:ea typeface="Times New Roman"/>
                          <a:cs typeface="Times New Roman"/>
                        </a:rPr>
                        <a:t>3. В случаях ожогов спины и ягодиц.</a:t>
                      </a:r>
                    </a:p>
                  </a:txBody>
                  <a:tcPr marL="9525" marR="9525" marT="9525" marB="9525">
                    <a:lnL>
                      <a:noFill/>
                    </a:lnL>
                    <a:lnR>
                      <a:noFill/>
                    </a:lnR>
                    <a:lnT>
                      <a:noFill/>
                    </a:lnT>
                    <a:lnB>
                      <a:noFill/>
                    </a:lnB>
                  </a:tcPr>
                </a:tc>
              </a:tr>
            </a:tbl>
          </a:graphicData>
        </a:graphic>
      </p:graphicFrame>
      <p:graphicFrame>
        <p:nvGraphicFramePr>
          <p:cNvPr id="3" name="Таблица 2"/>
          <p:cNvGraphicFramePr>
            <a:graphicFrameLocks noGrp="1"/>
          </p:cNvGraphicFramePr>
          <p:nvPr/>
        </p:nvGraphicFramePr>
        <p:xfrm>
          <a:off x="3048000" y="4357693"/>
          <a:ext cx="6096000" cy="2500307"/>
        </p:xfrm>
        <a:graphic>
          <a:graphicData uri="http://schemas.openxmlformats.org/drawingml/2006/table">
            <a:tbl>
              <a:tblPr/>
              <a:tblGrid>
                <a:gridCol w="1666876"/>
                <a:gridCol w="4429124"/>
              </a:tblGrid>
              <a:tr h="2500307">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1200" dirty="0">
                          <a:latin typeface="Times New Roman"/>
                          <a:ea typeface="Times New Roman"/>
                          <a:cs typeface="Times New Roman"/>
                        </a:rPr>
                        <a:t>1</a:t>
                      </a:r>
                      <a:r>
                        <a:rPr lang="ru-RU" sz="1900" dirty="0">
                          <a:latin typeface="Times New Roman"/>
                          <a:ea typeface="Times New Roman"/>
                          <a:cs typeface="Times New Roman"/>
                        </a:rPr>
                        <a:t>. При проникающих ранениях брюшной полости.</a:t>
                      </a:r>
                      <a:br>
                        <a:rPr lang="ru-RU" sz="1900" dirty="0">
                          <a:latin typeface="Times New Roman"/>
                          <a:ea typeface="Times New Roman"/>
                          <a:cs typeface="Times New Roman"/>
                        </a:rPr>
                      </a:br>
                      <a:r>
                        <a:rPr lang="ru-RU" sz="1900" dirty="0">
                          <a:latin typeface="Times New Roman"/>
                          <a:ea typeface="Times New Roman"/>
                          <a:cs typeface="Times New Roman"/>
                        </a:rPr>
                        <a:t>2. При большой кровопотере или при подозрении на внутреннее</a:t>
                      </a:r>
                      <a:br>
                        <a:rPr lang="ru-RU" sz="1900" dirty="0">
                          <a:latin typeface="Times New Roman"/>
                          <a:ea typeface="Times New Roman"/>
                          <a:cs typeface="Times New Roman"/>
                        </a:rPr>
                      </a:br>
                      <a:r>
                        <a:rPr lang="ru-RU" sz="1900" dirty="0">
                          <a:latin typeface="Times New Roman"/>
                          <a:ea typeface="Times New Roman"/>
                          <a:cs typeface="Times New Roman"/>
                        </a:rPr>
                        <a:t>кровотечение.</a:t>
                      </a:r>
                      <a:br>
                        <a:rPr lang="ru-RU" sz="1900" dirty="0">
                          <a:latin typeface="Times New Roman"/>
                          <a:ea typeface="Times New Roman"/>
                          <a:cs typeface="Times New Roman"/>
                        </a:rPr>
                      </a:br>
                      <a:r>
                        <a:rPr lang="ru-RU" sz="1900" dirty="0">
                          <a:latin typeface="Times New Roman"/>
                          <a:ea typeface="Times New Roman"/>
                          <a:cs typeface="Times New Roman"/>
                        </a:rPr>
                        <a:t>3. При переломах нижних конечностей.</a:t>
                      </a:r>
                    </a:p>
                  </a:txBody>
                  <a:tcPr marL="9525" marR="9525" marT="9525" marB="9525">
                    <a:lnL>
                      <a:noFill/>
                    </a:lnL>
                    <a:lnR>
                      <a:noFill/>
                    </a:lnR>
                    <a:lnT>
                      <a:noFill/>
                    </a:lnT>
                    <a:lnB>
                      <a:noFill/>
                    </a:lnB>
                  </a:tcPr>
                </a:tc>
              </a:tr>
            </a:tbl>
          </a:graphicData>
        </a:graphic>
      </p:graphicFrame>
      <p:pic>
        <p:nvPicPr>
          <p:cNvPr id="87042" name="Рисунок 1" descr="Untitled-132.jpg"/>
          <p:cNvPicPr>
            <a:picLocks noChangeAspect="1" noChangeArrowheads="1"/>
          </p:cNvPicPr>
          <p:nvPr/>
        </p:nvPicPr>
        <p:blipFill>
          <a:blip r:embed="rId2"/>
          <a:srcRect/>
          <a:stretch>
            <a:fillRect/>
          </a:stretch>
        </p:blipFill>
        <p:spPr bwMode="auto">
          <a:xfrm>
            <a:off x="142844" y="1357299"/>
            <a:ext cx="4415456" cy="2286016"/>
          </a:xfrm>
          <a:prstGeom prst="rect">
            <a:avLst/>
          </a:prstGeom>
          <a:noFill/>
        </p:spPr>
      </p:pic>
      <p:pic>
        <p:nvPicPr>
          <p:cNvPr id="87041" name="Рисунок 2" descr="Untitled-133.jpg"/>
          <p:cNvPicPr>
            <a:picLocks noChangeAspect="1" noChangeArrowheads="1"/>
          </p:cNvPicPr>
          <p:nvPr/>
        </p:nvPicPr>
        <p:blipFill>
          <a:blip r:embed="rId3"/>
          <a:srcRect/>
          <a:stretch>
            <a:fillRect/>
          </a:stretch>
        </p:blipFill>
        <p:spPr bwMode="auto">
          <a:xfrm>
            <a:off x="142844" y="4286256"/>
            <a:ext cx="4399798" cy="2571744"/>
          </a:xfrm>
          <a:prstGeom prst="rect">
            <a:avLst/>
          </a:prstGeom>
          <a:noFill/>
        </p:spPr>
      </p:pic>
      <p:sp>
        <p:nvSpPr>
          <p:cNvPr id="87043" name="Rectangle 3"/>
          <p:cNvSpPr>
            <a:spLocks noChangeArrowheads="1"/>
          </p:cNvSpPr>
          <p:nvPr/>
        </p:nvSpPr>
        <p:spPr bwMode="auto">
          <a:xfrm>
            <a:off x="0" y="357165"/>
            <a:ext cx="914400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tx1"/>
                </a:solidFill>
                <a:effectLst/>
                <a:latin typeface="Arial" pitchFamily="34" charset="0"/>
                <a:ea typeface="Times New Roman" pitchFamily="18" charset="0"/>
              </a:rPr>
              <a:t>Положения пострадавших при транспортировке</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1" i="1"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rPr>
              <a:t>«Устойчивое боковое положение»</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87044" name="Rectangle 4"/>
          <p:cNvSpPr>
            <a:spLocks noChangeArrowheads="1"/>
          </p:cNvSpPr>
          <p:nvPr/>
        </p:nvSpPr>
        <p:spPr bwMode="auto">
          <a:xfrm>
            <a:off x="6" y="4000508"/>
            <a:ext cx="7486473"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rPr>
              <a:t>Положение «на спине» с приподнятыми и согнутыми в коленях ногами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488" y="714356"/>
          <a:ext cx="6096000" cy="2286016"/>
        </p:xfrm>
        <a:graphic>
          <a:graphicData uri="http://schemas.openxmlformats.org/drawingml/2006/table">
            <a:tbl>
              <a:tblPr/>
              <a:tblGrid>
                <a:gridCol w="1857388"/>
                <a:gridCol w="4238612"/>
              </a:tblGrid>
              <a:tr h="2286016">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1200"/>
                        </a:spcAft>
                      </a:pPr>
                      <a:r>
                        <a:rPr lang="ru-RU" sz="1200" dirty="0">
                          <a:latin typeface="Times New Roman"/>
                          <a:ea typeface="Times New Roman"/>
                          <a:cs typeface="Times New Roman"/>
                        </a:rPr>
                        <a:t>1</a:t>
                      </a:r>
                      <a:r>
                        <a:rPr lang="ru-RU" sz="2000" dirty="0">
                          <a:latin typeface="Times New Roman"/>
                          <a:ea typeface="Times New Roman"/>
                          <a:cs typeface="Times New Roman"/>
                        </a:rPr>
                        <a:t>. При подозрении на перелом костей таза.</a:t>
                      </a:r>
                      <a:br>
                        <a:rPr lang="ru-RU" sz="2000" dirty="0">
                          <a:latin typeface="Times New Roman"/>
                          <a:ea typeface="Times New Roman"/>
                          <a:cs typeface="Times New Roman"/>
                        </a:rPr>
                      </a:br>
                      <a:r>
                        <a:rPr lang="ru-RU" sz="2000" dirty="0">
                          <a:latin typeface="Times New Roman"/>
                          <a:ea typeface="Times New Roman"/>
                          <a:cs typeface="Times New Roman"/>
                        </a:rPr>
                        <a:t>2. При подозрении на повреждение позвоночника, спинного мозга.</a:t>
                      </a:r>
                    </a:p>
                  </a:txBody>
                  <a:tcPr marL="9525" marR="9525" marT="9525" marB="9525">
                    <a:lnL>
                      <a:noFill/>
                    </a:lnL>
                    <a:lnR>
                      <a:noFill/>
                    </a:lnR>
                    <a:lnT>
                      <a:noFill/>
                    </a:lnT>
                    <a:lnB>
                      <a:noFill/>
                    </a:lnB>
                  </a:tcPr>
                </a:tc>
              </a:tr>
            </a:tbl>
          </a:graphicData>
        </a:graphic>
      </p:graphicFrame>
      <p:graphicFrame>
        <p:nvGraphicFramePr>
          <p:cNvPr id="3" name="Таблица 2"/>
          <p:cNvGraphicFramePr>
            <a:graphicFrameLocks noGrp="1"/>
          </p:cNvGraphicFramePr>
          <p:nvPr/>
        </p:nvGraphicFramePr>
        <p:xfrm>
          <a:off x="2857488" y="3571879"/>
          <a:ext cx="6096000" cy="2928959"/>
        </p:xfrm>
        <a:graphic>
          <a:graphicData uri="http://schemas.openxmlformats.org/drawingml/2006/table">
            <a:tbl>
              <a:tblPr/>
              <a:tblGrid>
                <a:gridCol w="1857388"/>
                <a:gridCol w="4238612"/>
              </a:tblGrid>
              <a:tr h="2928959">
                <a:tc>
                  <a:txBody>
                    <a:bodyPr/>
                    <a:lstStyle/>
                    <a:p>
                      <a:pPr>
                        <a:spcAft>
                          <a:spcPts val="0"/>
                        </a:spcAft>
                      </a:pPr>
                      <a:endParaRPr lang="ru-RU" sz="1200" dirty="0">
                        <a:latin typeface="Times New Roman"/>
                        <a:ea typeface="Times New Roman"/>
                        <a:cs typeface="Times New Roman"/>
                      </a:endParaRPr>
                    </a:p>
                  </a:txBody>
                  <a:tcPr marL="9525" marR="9525" marT="9525" marB="9525" anchor="ctr">
                    <a:lnL>
                      <a:noFill/>
                    </a:lnL>
                    <a:lnR>
                      <a:noFill/>
                    </a:lnR>
                    <a:lnT>
                      <a:noFill/>
                    </a:lnT>
                    <a:lnB>
                      <a:noFill/>
                    </a:lnB>
                  </a:tcPr>
                </a:tc>
                <a:tc>
                  <a:txBody>
                    <a:bodyPr/>
                    <a:lstStyle/>
                    <a:p>
                      <a:pPr>
                        <a:spcAft>
                          <a:spcPts val="0"/>
                        </a:spcAft>
                      </a:pPr>
                      <a:r>
                        <a:rPr lang="ru-RU" sz="2000" dirty="0">
                          <a:latin typeface="Times New Roman"/>
                          <a:ea typeface="Times New Roman"/>
                          <a:cs typeface="Times New Roman"/>
                        </a:rPr>
                        <a:t>1. При проникающих ранениях грудной клетки.</a:t>
                      </a:r>
                      <a:br>
                        <a:rPr lang="ru-RU" sz="2000" dirty="0">
                          <a:latin typeface="Times New Roman"/>
                          <a:ea typeface="Times New Roman"/>
                          <a:cs typeface="Times New Roman"/>
                        </a:rPr>
                      </a:br>
                      <a:r>
                        <a:rPr lang="ru-RU" sz="2000" dirty="0">
                          <a:latin typeface="Times New Roman"/>
                          <a:ea typeface="Times New Roman"/>
                          <a:cs typeface="Times New Roman"/>
                        </a:rPr>
                        <a:t>2. При ранениях шеи.</a:t>
                      </a:r>
                      <a:br>
                        <a:rPr lang="ru-RU" sz="2000" dirty="0">
                          <a:latin typeface="Times New Roman"/>
                          <a:ea typeface="Times New Roman"/>
                          <a:cs typeface="Times New Roman"/>
                        </a:rPr>
                      </a:br>
                      <a:r>
                        <a:rPr lang="ru-RU" sz="2000" dirty="0">
                          <a:latin typeface="Times New Roman"/>
                          <a:ea typeface="Times New Roman"/>
                          <a:cs typeface="Times New Roman"/>
                        </a:rPr>
                        <a:t>3. При переломах рук.</a:t>
                      </a:r>
                    </a:p>
                  </a:txBody>
                  <a:tcPr marL="9525" marR="9525" marT="9525" marB="9525">
                    <a:lnL>
                      <a:noFill/>
                    </a:lnL>
                    <a:lnR>
                      <a:noFill/>
                    </a:lnR>
                    <a:lnT>
                      <a:noFill/>
                    </a:lnT>
                    <a:lnB>
                      <a:noFill/>
                    </a:lnB>
                  </a:tcPr>
                </a:tc>
              </a:tr>
            </a:tbl>
          </a:graphicData>
        </a:graphic>
      </p:graphicFrame>
      <p:pic>
        <p:nvPicPr>
          <p:cNvPr id="88066" name="Рисунок 3" descr="Untitled-134.jpg"/>
          <p:cNvPicPr>
            <a:picLocks noChangeAspect="1" noChangeArrowheads="1"/>
          </p:cNvPicPr>
          <p:nvPr/>
        </p:nvPicPr>
        <p:blipFill>
          <a:blip r:embed="rId2"/>
          <a:srcRect/>
          <a:stretch>
            <a:fillRect/>
          </a:stretch>
        </p:blipFill>
        <p:spPr bwMode="auto">
          <a:xfrm>
            <a:off x="-1" y="571483"/>
            <a:ext cx="4649423" cy="2357455"/>
          </a:xfrm>
          <a:prstGeom prst="rect">
            <a:avLst/>
          </a:prstGeom>
          <a:noFill/>
        </p:spPr>
      </p:pic>
      <p:pic>
        <p:nvPicPr>
          <p:cNvPr id="88065" name="Рисунок 4" descr="Untitled-135.jpg"/>
          <p:cNvPicPr>
            <a:picLocks noChangeAspect="1" noChangeArrowheads="1"/>
          </p:cNvPicPr>
          <p:nvPr/>
        </p:nvPicPr>
        <p:blipFill>
          <a:blip r:embed="rId3"/>
          <a:srcRect/>
          <a:stretch>
            <a:fillRect/>
          </a:stretch>
        </p:blipFill>
        <p:spPr bwMode="auto">
          <a:xfrm>
            <a:off x="-1" y="3571879"/>
            <a:ext cx="4393437" cy="2928959"/>
          </a:xfrm>
          <a:prstGeom prst="rect">
            <a:avLst/>
          </a:prstGeom>
          <a:noFill/>
        </p:spPr>
      </p:pic>
      <p:sp>
        <p:nvSpPr>
          <p:cNvPr id="88067" name="Rectangle 3"/>
          <p:cNvSpPr>
            <a:spLocks noChangeArrowheads="1"/>
          </p:cNvSpPr>
          <p:nvPr/>
        </p:nvSpPr>
        <p:spPr bwMode="auto">
          <a:xfrm>
            <a:off x="0" y="142858"/>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chemeClr val="tx1"/>
                </a:solidFill>
                <a:effectLst/>
                <a:latin typeface="Arial" pitchFamily="34" charset="0"/>
                <a:ea typeface="Times New Roman" pitchFamily="18" charset="0"/>
              </a:rPr>
              <a:t>Положение «</a:t>
            </a:r>
            <a:r>
              <a:rPr kumimoji="0" lang="ru-RU" b="1" i="0" u="none" strike="noStrike" cap="none" normalizeH="0" baseline="0" dirty="0" smtClean="0">
                <a:ln>
                  <a:noFill/>
                </a:ln>
                <a:solidFill>
                  <a:schemeClr val="tx1"/>
                </a:solidFill>
                <a:effectLst/>
                <a:latin typeface="Arial" pitchFamily="34" charset="0"/>
                <a:ea typeface="Times New Roman" pitchFamily="18" charset="0"/>
              </a:rPr>
              <a:t>лягушки</a:t>
            </a:r>
            <a:r>
              <a:rPr kumimoji="0" lang="ru-RU" sz="1300" b="1" i="0" u="none" strike="noStrike" cap="none" normalizeH="0" baseline="0" dirty="0" smtClean="0">
                <a:ln>
                  <a:noFill/>
                </a:ln>
                <a:solidFill>
                  <a:schemeClr val="tx1"/>
                </a:solidFill>
                <a:effectLst/>
                <a:latin typeface="Arial" pitchFamily="34" charset="0"/>
                <a:ea typeface="Times New Roman" pitchFamily="18" charset="0"/>
              </a:rPr>
              <a:t>» с подложенным под колени валиком</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88068" name="Rectangle 4"/>
          <p:cNvSpPr>
            <a:spLocks noChangeArrowheads="1"/>
          </p:cNvSpPr>
          <p:nvPr/>
        </p:nvSpPr>
        <p:spPr bwMode="auto">
          <a:xfrm>
            <a:off x="0" y="3143253"/>
            <a:ext cx="3989682"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Положение «сидя или полусидя»</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ChangeArrowheads="1"/>
          </p:cNvSpPr>
          <p:nvPr/>
        </p:nvSpPr>
        <p:spPr bwMode="auto">
          <a:xfrm>
            <a:off x="0" y="6"/>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tx1"/>
                </a:solidFill>
                <a:effectLst/>
                <a:latin typeface="Arial" pitchFamily="34" charset="0"/>
                <a:ea typeface="Times New Roman" pitchFamily="18" charset="0"/>
              </a:rPr>
              <a:t>Общие правила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r>
            <a:br>
              <a:rPr kumimoji="0" lang="ru-RU" sz="1200" b="0" i="0" u="none" strike="noStrike" cap="none" normalizeH="0" baseline="0" dirty="0" smtClean="0">
                <a:ln>
                  <a:noFill/>
                </a:ln>
                <a:solidFill>
                  <a:schemeClr val="tx1"/>
                </a:solidFill>
                <a:effectLst/>
                <a:latin typeface="Arial" pitchFamily="34" charset="0"/>
                <a:ea typeface="Times New Roman" pitchFamily="18" charset="0"/>
              </a:rPr>
            </a:br>
            <a:r>
              <a:rPr kumimoji="0" lang="ru-RU" sz="2000" b="0" i="0" u="none" strike="noStrike" cap="none" normalizeH="0" baseline="0" dirty="0" smtClean="0">
                <a:ln>
                  <a:noFill/>
                </a:ln>
                <a:solidFill>
                  <a:schemeClr val="tx1"/>
                </a:solidFill>
                <a:effectLst/>
                <a:latin typeface="Arial" pitchFamily="34" charset="0"/>
                <a:ea typeface="Times New Roman" pitchFamily="18" charset="0"/>
              </a:rPr>
              <a:t>При неповрежденном шейном отделе позвоночника голова пострадавшего поворачивается набок. При подозрении на повреждение шейного отдела позвоночника — иммобилизация головы вместе с шеей.</a:t>
            </a:r>
            <a:br>
              <a:rPr kumimoji="0" lang="ru-RU" sz="2000" b="0" i="0" u="none" strike="noStrike" cap="none" normalizeH="0" baseline="0" dirty="0" smtClean="0">
                <a:ln>
                  <a:noFill/>
                </a:ln>
                <a:solidFill>
                  <a:schemeClr val="tx1"/>
                </a:solidFill>
                <a:effectLst/>
                <a:latin typeface="Arial" pitchFamily="34" charset="0"/>
                <a:ea typeface="Times New Roman" pitchFamily="18" charset="0"/>
              </a:rPr>
            </a:br>
            <a:r>
              <a:rPr kumimoji="0" lang="ru-RU" sz="2000" b="0" i="0" u="none" strike="noStrike" cap="none" normalizeH="0" baseline="0" dirty="0" smtClean="0">
                <a:ln>
                  <a:noFill/>
                </a:ln>
                <a:solidFill>
                  <a:schemeClr val="tx1"/>
                </a:solidFill>
                <a:effectLst/>
                <a:latin typeface="Arial" pitchFamily="34" charset="0"/>
                <a:ea typeface="Times New Roman" pitchFamily="18" charset="0"/>
              </a:rPr>
              <a:t>При движении вверх по лестнице (при вносе в салон транспорта) пострадавшего переносят головой вперед.</a:t>
            </a:r>
            <a:br>
              <a:rPr kumimoji="0" lang="ru-RU" sz="2000" b="0" i="0" u="none" strike="noStrike" cap="none" normalizeH="0" baseline="0" dirty="0" smtClean="0">
                <a:ln>
                  <a:noFill/>
                </a:ln>
                <a:solidFill>
                  <a:schemeClr val="tx1"/>
                </a:solidFill>
                <a:effectLst/>
                <a:latin typeface="Arial" pitchFamily="34" charset="0"/>
                <a:ea typeface="Times New Roman" pitchFamily="18" charset="0"/>
              </a:rPr>
            </a:br>
            <a:r>
              <a:rPr kumimoji="0" lang="ru-RU" sz="2000" b="0" i="0" u="none" strike="noStrike" cap="none" normalizeH="0" baseline="0" dirty="0" smtClean="0">
                <a:ln>
                  <a:noFill/>
                </a:ln>
                <a:solidFill>
                  <a:schemeClr val="tx1"/>
                </a:solidFill>
                <a:effectLst/>
                <a:latin typeface="Arial" pitchFamily="34" charset="0"/>
                <a:ea typeface="Times New Roman" pitchFamily="18" charset="0"/>
              </a:rPr>
              <a:t>При движении вниз по лестнице (при выносе из транспорта) пострадавшего переносят ногами вперед.</a:t>
            </a:r>
            <a:br>
              <a:rPr kumimoji="0" lang="ru-RU" sz="2000" b="0" i="0" u="none" strike="noStrike" cap="none" normalizeH="0" baseline="0" dirty="0" smtClean="0">
                <a:ln>
                  <a:noFill/>
                </a:ln>
                <a:solidFill>
                  <a:schemeClr val="tx1"/>
                </a:solidFill>
                <a:effectLst/>
                <a:latin typeface="Arial" pitchFamily="34" charset="0"/>
                <a:ea typeface="Times New Roman" pitchFamily="18" charset="0"/>
              </a:rPr>
            </a:br>
            <a:r>
              <a:rPr kumimoji="0" lang="ru-RU" sz="2000" b="0" i="0" u="none" strike="noStrike" cap="none" normalizeH="0" baseline="0" dirty="0" smtClean="0">
                <a:ln>
                  <a:noFill/>
                </a:ln>
                <a:solidFill>
                  <a:schemeClr val="tx1"/>
                </a:solidFill>
                <a:effectLst/>
                <a:latin typeface="Arial" pitchFamily="34" charset="0"/>
                <a:ea typeface="Times New Roman" pitchFamily="18" charset="0"/>
              </a:rPr>
              <a:t>При перемещении пострадавшего с большой потерей крови его ноги должны быть выше головы.</a:t>
            </a:r>
            <a:br>
              <a:rPr kumimoji="0" lang="ru-RU" sz="2000" b="0" i="0" u="none" strike="noStrike" cap="none" normalizeH="0" baseline="0" dirty="0" smtClean="0">
                <a:ln>
                  <a:noFill/>
                </a:ln>
                <a:solidFill>
                  <a:schemeClr val="tx1"/>
                </a:solidFill>
                <a:effectLst/>
                <a:latin typeface="Arial" pitchFamily="34" charset="0"/>
                <a:ea typeface="Times New Roman" pitchFamily="18" charset="0"/>
              </a:rPr>
            </a:br>
            <a:r>
              <a:rPr kumimoji="0" lang="ru-RU" sz="2000" b="0" i="0" u="none" strike="noStrike" cap="none" normalizeH="0" baseline="0" dirty="0" smtClean="0">
                <a:ln>
                  <a:noFill/>
                </a:ln>
                <a:solidFill>
                  <a:schemeClr val="tx1"/>
                </a:solidFill>
                <a:effectLst/>
                <a:latin typeface="Arial" pitchFamily="34" charset="0"/>
                <a:ea typeface="Times New Roman" pitchFamily="18" charset="0"/>
              </a:rPr>
              <a:t>Несущий пострадавшего впереди спасатель внимательно смотрит под ноги и сообщает идущему сзади о всех препятствиях.</a:t>
            </a:r>
            <a:br>
              <a:rPr kumimoji="0" lang="ru-RU" sz="2000" b="0" i="0" u="none" strike="noStrike" cap="none" normalizeH="0" baseline="0" dirty="0" smtClean="0">
                <a:ln>
                  <a:noFill/>
                </a:ln>
                <a:solidFill>
                  <a:schemeClr val="tx1"/>
                </a:solidFill>
                <a:effectLst/>
                <a:latin typeface="Arial" pitchFamily="34" charset="0"/>
                <a:ea typeface="Times New Roman" pitchFamily="18" charset="0"/>
              </a:rPr>
            </a:br>
            <a:r>
              <a:rPr kumimoji="0" lang="ru-RU" sz="2000" b="0" i="0" u="none" strike="noStrike" cap="none" normalizeH="0" baseline="0" dirty="0" smtClean="0">
                <a:ln>
                  <a:noFill/>
                </a:ln>
                <a:solidFill>
                  <a:schemeClr val="tx1"/>
                </a:solidFill>
                <a:effectLst/>
                <a:latin typeface="Arial" pitchFamily="34" charset="0"/>
                <a:ea typeface="Times New Roman" pitchFamily="18" charset="0"/>
              </a:rPr>
              <a:t>Несущий пострадавшего сзади следит за состоянием пострадавшего и при необходимости подает команду «Стоп! Началась рвота</a:t>
            </a:r>
            <a:r>
              <a:rPr lang="ru-RU" sz="2000" dirty="0">
                <a:latin typeface="Arial" pitchFamily="34" charset="0"/>
                <a:ea typeface="Times New Roman" pitchFamily="18" charset="0"/>
              </a:rPr>
              <a:t>;</a:t>
            </a:r>
            <a:r>
              <a:rPr kumimoji="0" lang="ru-RU" sz="2000" b="0" i="0" u="none" strike="noStrike" cap="none" normalizeH="0" baseline="0" dirty="0" smtClean="0">
                <a:ln>
                  <a:noFill/>
                </a:ln>
                <a:solidFill>
                  <a:schemeClr val="tx1"/>
                </a:solidFill>
                <a:effectLst/>
                <a:latin typeface="Arial" pitchFamily="34" charset="0"/>
                <a:ea typeface="Times New Roman" pitchFamily="18" charset="0"/>
              </a:rPr>
              <a:t> или «Стоп! Потеря сознания;.</a:t>
            </a:r>
            <a:br>
              <a:rPr kumimoji="0" lang="ru-RU" sz="2000" b="0" i="0" u="none" strike="noStrike" cap="none" normalizeH="0" baseline="0" dirty="0" smtClean="0">
                <a:ln>
                  <a:noFill/>
                </a:ln>
                <a:solidFill>
                  <a:schemeClr val="tx1"/>
                </a:solidFill>
                <a:effectLst/>
                <a:latin typeface="Arial" pitchFamily="34" charset="0"/>
                <a:ea typeface="Times New Roman" pitchFamily="18" charset="0"/>
              </a:rPr>
            </a:br>
            <a:r>
              <a:rPr kumimoji="0" lang="ru-RU" sz="2000" b="1" i="0" u="none" strike="noStrike" cap="none" normalizeH="0" baseline="0" dirty="0" smtClean="0">
                <a:ln>
                  <a:noFill/>
                </a:ln>
                <a:solidFill>
                  <a:schemeClr val="tx1"/>
                </a:solidFill>
                <a:effectLst/>
                <a:latin typeface="Arial" pitchFamily="34" charset="0"/>
                <a:ea typeface="Times New Roman" pitchFamily="18" charset="0"/>
              </a:rPr>
              <a:t>При переноске пострадавших спасателям нельзя идти «в ногу»</a:t>
            </a:r>
            <a:endParaRPr kumimoji="0" lang="ru-RU" sz="20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76848"/>
            <a:ext cx="8676456" cy="6808018"/>
          </a:xfrm>
          <a:prstGeom prst="rect">
            <a:avLst/>
          </a:prstGeom>
        </p:spPr>
        <p:txBody>
          <a:bodyPr wrap="square">
            <a:spAutoFit/>
          </a:bodyPr>
          <a:lstStyle/>
          <a:p>
            <a:pPr>
              <a:lnSpc>
                <a:spcPct val="115000"/>
              </a:lnSpc>
              <a:spcAft>
                <a:spcPts val="1000"/>
              </a:spcAft>
            </a:pPr>
            <a:r>
              <a:rPr lang="ru-RU" sz="2400" b="1" i="1" dirty="0">
                <a:latin typeface="Times New Roman" panose="02020603050405020304" pitchFamily="18" charset="0"/>
                <a:ea typeface="Times New Roman" panose="02020603050405020304" pitchFamily="18" charset="0"/>
                <a:cs typeface="Times New Roman" panose="02020603050405020304" pitchFamily="18" charset="0"/>
              </a:rPr>
              <a:t>2. Вызов скорой медицинской помощи, других специальных служб, сотрудники которых обязаны оказывать первую помощь в соответствии с федеральным законом или со специальным правилом.</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3. Определение наличия сознания у пострадавшего.</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400" b="1" i="1" dirty="0">
                <a:solidFill>
                  <a:srgbClr val="660033"/>
                </a:solidFill>
                <a:latin typeface="Times New Roman" panose="02020603050405020304" pitchFamily="18" charset="0"/>
                <a:ea typeface="Times New Roman" panose="02020603050405020304" pitchFamily="18" charset="0"/>
                <a:cs typeface="Times New Roman" panose="02020603050405020304" pitchFamily="18" charset="0"/>
              </a:rPr>
              <a:t>4. Мероприятия по восстановлению проходимости дыхательных путей и определению признаков жизни у пострадавшего:</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Wingdings" panose="05000000000000000000" pitchFamily="2" charset="2"/>
              <a:buChar char="Ø"/>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запрокидывание головы с подъёмом подбородка;</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Wingdings" panose="05000000000000000000" pitchFamily="2" charset="2"/>
              <a:buChar char="Ø"/>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выдвижение нижней челюсти;</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Wingdings" panose="05000000000000000000" pitchFamily="2" charset="2"/>
              <a:buChar char="Ø"/>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определение наличия дыхания с помощью слуха, зрения и осязания;</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Wingdings" panose="05000000000000000000" pitchFamily="2" charset="2"/>
              <a:buChar char="Ø"/>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определение наличия кровообращения, проверка пульса на магистральных артериях.</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42470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Будьте счастливы"/>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395172159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4.xml><?xml version="1.0" encoding="utf-8"?>
<a:theme xmlns:a="http://schemas.openxmlformats.org/drawingml/2006/main" name="Слои">
  <a:themeElements>
    <a:clrScheme name="Слои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Слои">
      <a:majorFont>
        <a:latin typeface="Times New Roman"/>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лои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Слои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Слои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Слои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Слои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Слои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Слои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Слои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Слои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Слои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xml><?xml version="1.0" encoding="utf-8"?>
<a:theme xmlns:a="http://schemas.openxmlformats.org/drawingml/2006/main" name="powerpoint-template-24">
  <a:themeElements>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2583C0"/>
        </a:lt2>
        <a:accent1>
          <a:srgbClr val="35AEE3"/>
        </a:accent1>
        <a:accent2>
          <a:srgbClr val="FCB13C"/>
        </a:accent2>
        <a:accent3>
          <a:srgbClr val="FFFFFF"/>
        </a:accent3>
        <a:accent4>
          <a:srgbClr val="404040"/>
        </a:accent4>
        <a:accent5>
          <a:srgbClr val="AED3EF"/>
        </a:accent5>
        <a:accent6>
          <a:srgbClr val="E4A035"/>
        </a:accent6>
        <a:hlink>
          <a:srgbClr val="F15F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2583C0"/>
        </a:lt2>
        <a:accent1>
          <a:srgbClr val="2994CC"/>
        </a:accent1>
        <a:accent2>
          <a:srgbClr val="2E9FD7"/>
        </a:accent2>
        <a:accent3>
          <a:srgbClr val="FFFFFF"/>
        </a:accent3>
        <a:accent4>
          <a:srgbClr val="404040"/>
        </a:accent4>
        <a:accent5>
          <a:srgbClr val="ACC8E2"/>
        </a:accent5>
        <a:accent6>
          <a:srgbClr val="2990C3"/>
        </a:accent6>
        <a:hlink>
          <a:srgbClr val="35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F15F23"/>
        </a:lt2>
        <a:accent1>
          <a:srgbClr val="F47D2B"/>
        </a:accent1>
        <a:accent2>
          <a:srgbClr val="F69230"/>
        </a:accent2>
        <a:accent3>
          <a:srgbClr val="FFFFFF"/>
        </a:accent3>
        <a:accent4>
          <a:srgbClr val="404040"/>
        </a:accent4>
        <a:accent5>
          <a:srgbClr val="F8BFAC"/>
        </a:accent5>
        <a:accent6>
          <a:srgbClr val="DF842A"/>
        </a:accent6>
        <a:hlink>
          <a:srgbClr val="FCB13C"/>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powerpoint-template-24">
  <a:themeElements>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2583C0"/>
        </a:lt2>
        <a:accent1>
          <a:srgbClr val="35AEE3"/>
        </a:accent1>
        <a:accent2>
          <a:srgbClr val="FCB13C"/>
        </a:accent2>
        <a:accent3>
          <a:srgbClr val="FFFFFF"/>
        </a:accent3>
        <a:accent4>
          <a:srgbClr val="404040"/>
        </a:accent4>
        <a:accent5>
          <a:srgbClr val="AED3EF"/>
        </a:accent5>
        <a:accent6>
          <a:srgbClr val="E4A035"/>
        </a:accent6>
        <a:hlink>
          <a:srgbClr val="F15F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2583C0"/>
        </a:lt2>
        <a:accent1>
          <a:srgbClr val="2994CC"/>
        </a:accent1>
        <a:accent2>
          <a:srgbClr val="2E9FD7"/>
        </a:accent2>
        <a:accent3>
          <a:srgbClr val="FFFFFF"/>
        </a:accent3>
        <a:accent4>
          <a:srgbClr val="404040"/>
        </a:accent4>
        <a:accent5>
          <a:srgbClr val="ACC8E2"/>
        </a:accent5>
        <a:accent6>
          <a:srgbClr val="2990C3"/>
        </a:accent6>
        <a:hlink>
          <a:srgbClr val="35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F15F23"/>
        </a:lt2>
        <a:accent1>
          <a:srgbClr val="F47D2B"/>
        </a:accent1>
        <a:accent2>
          <a:srgbClr val="F69230"/>
        </a:accent2>
        <a:accent3>
          <a:srgbClr val="FFFFFF"/>
        </a:accent3>
        <a:accent4>
          <a:srgbClr val="404040"/>
        </a:accent4>
        <a:accent5>
          <a:srgbClr val="F8BFAC"/>
        </a:accent5>
        <a:accent6>
          <a:srgbClr val="DF842A"/>
        </a:accent6>
        <a:hlink>
          <a:srgbClr val="FCB13C"/>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TotalTime>
  <Words>3490</Words>
  <Application>Microsoft Office PowerPoint</Application>
  <PresentationFormat>Экран (4:3)</PresentationFormat>
  <Paragraphs>342</Paragraphs>
  <Slides>90</Slides>
  <Notes>14</Notes>
  <HiddenSlides>0</HiddenSlides>
  <MMClips>0</MMClips>
  <ScaleCrop>false</ScaleCrop>
  <HeadingPairs>
    <vt:vector size="4" baseType="variant">
      <vt:variant>
        <vt:lpstr>Тема</vt:lpstr>
      </vt:variant>
      <vt:variant>
        <vt:i4>7</vt:i4>
      </vt:variant>
      <vt:variant>
        <vt:lpstr>Заголовки слайдов</vt:lpstr>
      </vt:variant>
      <vt:variant>
        <vt:i4>90</vt:i4>
      </vt:variant>
    </vt:vector>
  </HeadingPairs>
  <TitlesOfParts>
    <vt:vector size="97" baseType="lpstr">
      <vt:lpstr>Тема Office</vt:lpstr>
      <vt:lpstr>Натуральные материалы</vt:lpstr>
      <vt:lpstr>Легкий дым</vt:lpstr>
      <vt:lpstr>Слои</vt:lpstr>
      <vt:lpstr>5_Воздушный поток</vt:lpstr>
      <vt:lpstr>powerpoint-template-24</vt:lpstr>
      <vt:lpstr>1_powerpoint-template-24</vt:lpstr>
      <vt:lpstr>        Всероссийский                проект МЧС  России    НАВЫКИ  ОКАЗАНИЯ  ПЕРВОЙ ПОМОЩИ</vt:lpstr>
      <vt:lpstr>Презентация PowerPoint</vt:lpstr>
      <vt:lpstr>Презентация PowerPoint</vt:lpstr>
      <vt:lpstr>О внесении изменений в Федеральный закон «Об образовании в Российской Федерации» Принят Государственной Думой 21 июня 2016 года Одобрен Советом Федерации 29 июня 2016 года.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Оказывающий помощь должен уметь освободить пострадавшего от действия травмирующих факторов, оценить его состояние, определить последовательность необходимых мероприятий по спасению, вызвать скорую помощь.     Если вызов медицинского персонала на место происшествия невозможен, то нужно обеспечить транспортировку пострадавшего в ближайшее медицинское учреждение.      Перевозить пострадавшего можно только при устойчивом дыхании и пульсе, в противном случае необходимо оказать ему помощь до прибытия медицинского работника.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Первая помощь при поражении органов зрения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ИЛ</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305</dc:creator>
  <cp:lastModifiedBy>User05</cp:lastModifiedBy>
  <cp:revision>75</cp:revision>
  <dcterms:created xsi:type="dcterms:W3CDTF">2012-09-17T01:42:38Z</dcterms:created>
  <dcterms:modified xsi:type="dcterms:W3CDTF">2019-01-23T06:02:01Z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2876164</vt:lpwstr>
  </property>
  <property fmtid="{D5CDD505-2E9C-101B-9397-08002B2CF9AE}" name="NXPowerLiteSettings" pid="3">
    <vt:lpwstr>C7000400038000</vt:lpwstr>
  </property>
  <property fmtid="{D5CDD505-2E9C-101B-9397-08002B2CF9AE}" name="NXPowerLiteVersion" pid="4">
    <vt:lpwstr>S9.0.1</vt:lpwstr>
  </property>
</Properties>
</file>